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30"/>
  </p:notesMasterIdLst>
  <p:handoutMasterIdLst>
    <p:handoutMasterId r:id="rId31"/>
  </p:handoutMasterIdLst>
  <p:sldIdLst>
    <p:sldId id="374" r:id="rId5"/>
    <p:sldId id="257" r:id="rId6"/>
    <p:sldId id="393" r:id="rId7"/>
    <p:sldId id="382" r:id="rId8"/>
    <p:sldId id="383" r:id="rId9"/>
    <p:sldId id="394" r:id="rId10"/>
    <p:sldId id="284" r:id="rId11"/>
    <p:sldId id="369" r:id="rId12"/>
    <p:sldId id="366" r:id="rId13"/>
    <p:sldId id="380" r:id="rId14"/>
    <p:sldId id="384" r:id="rId15"/>
    <p:sldId id="376" r:id="rId16"/>
    <p:sldId id="386" r:id="rId17"/>
    <p:sldId id="385" r:id="rId18"/>
    <p:sldId id="322" r:id="rId19"/>
    <p:sldId id="291" r:id="rId20"/>
    <p:sldId id="372" r:id="rId21"/>
    <p:sldId id="373" r:id="rId22"/>
    <p:sldId id="387" r:id="rId23"/>
    <p:sldId id="388" r:id="rId24"/>
    <p:sldId id="395" r:id="rId25"/>
    <p:sldId id="389" r:id="rId26"/>
    <p:sldId id="390" r:id="rId27"/>
    <p:sldId id="391" r:id="rId28"/>
    <p:sldId id="392" r:id="rId2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Macmillan" initials="KM" lastIdx="3" clrIdx="0">
    <p:extLst>
      <p:ext uri="{19B8F6BF-5375-455C-9EA6-DF929625EA0E}">
        <p15:presenceInfo xmlns:p15="http://schemas.microsoft.com/office/powerpoint/2012/main" userId="dc7d888cd6808a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FB5"/>
    <a:srgbClr val="4A5356"/>
    <a:srgbClr val="E3ECF5"/>
    <a:srgbClr val="F2F2F2"/>
    <a:srgbClr val="FFB061"/>
    <a:srgbClr val="5CD067"/>
    <a:srgbClr val="FF7D7D"/>
    <a:srgbClr val="CC6600"/>
    <a:srgbClr val="FF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6A4B5F-7638-43E3-AEE2-BBEA708A87CE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871EA05-C8CF-4E85-81EB-8A470FFFD4BC}">
      <dgm:prSet custT="1"/>
      <dgm:spPr/>
      <dgm:t>
        <a:bodyPr/>
        <a:lstStyle/>
        <a:p>
          <a:r>
            <a:rPr lang="en-US" sz="2400"/>
            <a:t>Introductions</a:t>
          </a:r>
        </a:p>
      </dgm:t>
    </dgm:pt>
    <dgm:pt modelId="{FB1B3B03-E9C9-442C-A117-E0ABDF2906F3}" type="parTrans" cxnId="{BDA0A19B-576B-4356-AB4A-1EB533428237}">
      <dgm:prSet/>
      <dgm:spPr/>
      <dgm:t>
        <a:bodyPr/>
        <a:lstStyle/>
        <a:p>
          <a:endParaRPr lang="en-US" sz="2400"/>
        </a:p>
      </dgm:t>
    </dgm:pt>
    <dgm:pt modelId="{F4B6F858-F8CD-44A3-AA75-11CB4CD11C38}" type="sibTrans" cxnId="{BDA0A19B-576B-4356-AB4A-1EB533428237}">
      <dgm:prSet/>
      <dgm:spPr/>
      <dgm:t>
        <a:bodyPr/>
        <a:lstStyle/>
        <a:p>
          <a:endParaRPr lang="en-US" sz="2400"/>
        </a:p>
      </dgm:t>
    </dgm:pt>
    <dgm:pt modelId="{CF7E518C-7951-4301-89B1-B6A8E820BA0A}">
      <dgm:prSet custT="1"/>
      <dgm:spPr/>
      <dgm:t>
        <a:bodyPr/>
        <a:lstStyle/>
        <a:p>
          <a:r>
            <a:rPr lang="en-US" sz="2400"/>
            <a:t>Definitions and Benefits</a:t>
          </a:r>
        </a:p>
      </dgm:t>
    </dgm:pt>
    <dgm:pt modelId="{B1CFD1BA-5812-400C-81B4-BF23C752E7FA}" type="parTrans" cxnId="{4CFE29EB-23B4-4E74-A629-C072D28EF63F}">
      <dgm:prSet/>
      <dgm:spPr/>
      <dgm:t>
        <a:bodyPr/>
        <a:lstStyle/>
        <a:p>
          <a:endParaRPr lang="en-US" sz="2400"/>
        </a:p>
      </dgm:t>
    </dgm:pt>
    <dgm:pt modelId="{C5E76C35-B35C-41E0-8B3E-01B4759C411D}" type="sibTrans" cxnId="{4CFE29EB-23B4-4E74-A629-C072D28EF63F}">
      <dgm:prSet/>
      <dgm:spPr/>
      <dgm:t>
        <a:bodyPr/>
        <a:lstStyle/>
        <a:p>
          <a:endParaRPr lang="en-US" sz="2400"/>
        </a:p>
      </dgm:t>
    </dgm:pt>
    <dgm:pt modelId="{06C45C71-F300-417E-9D2A-CC0443E050EB}">
      <dgm:prSet custT="1"/>
      <dgm:spPr/>
      <dgm:t>
        <a:bodyPr/>
        <a:lstStyle/>
        <a:p>
          <a:r>
            <a:rPr lang="en-US" sz="2400"/>
            <a:t>Planning Objectives</a:t>
          </a:r>
        </a:p>
      </dgm:t>
    </dgm:pt>
    <dgm:pt modelId="{8412E01F-C153-4790-8CCB-832D74687A74}" type="parTrans" cxnId="{93B82606-5AE5-417A-832A-72D30E8F1602}">
      <dgm:prSet/>
      <dgm:spPr/>
      <dgm:t>
        <a:bodyPr/>
        <a:lstStyle/>
        <a:p>
          <a:endParaRPr lang="en-US" sz="2400"/>
        </a:p>
      </dgm:t>
    </dgm:pt>
    <dgm:pt modelId="{6F2293F2-AB1F-4D22-8444-4A6C801E1D3C}" type="sibTrans" cxnId="{93B82606-5AE5-417A-832A-72D30E8F1602}">
      <dgm:prSet/>
      <dgm:spPr/>
      <dgm:t>
        <a:bodyPr/>
        <a:lstStyle/>
        <a:p>
          <a:endParaRPr lang="en-US" sz="2400"/>
        </a:p>
      </dgm:t>
    </dgm:pt>
    <dgm:pt modelId="{DAA02D41-EA31-4474-BD36-6C2E3F0E571F}">
      <dgm:prSet custT="1"/>
      <dgm:spPr/>
      <dgm:t>
        <a:bodyPr/>
        <a:lstStyle/>
        <a:p>
          <a:r>
            <a:rPr lang="en-US" sz="2400"/>
            <a:t>Planning Phases</a:t>
          </a:r>
        </a:p>
      </dgm:t>
    </dgm:pt>
    <dgm:pt modelId="{4E2E5C83-6C88-41D9-95DD-225232C3DDAB}" type="parTrans" cxnId="{BB2BDAC0-BA94-4AC0-B9C6-8A6006A0FFF1}">
      <dgm:prSet/>
      <dgm:spPr/>
      <dgm:t>
        <a:bodyPr/>
        <a:lstStyle/>
        <a:p>
          <a:endParaRPr lang="en-US" sz="2400"/>
        </a:p>
      </dgm:t>
    </dgm:pt>
    <dgm:pt modelId="{C45D11BA-60AF-4AFE-A79B-8616A9C881EF}" type="sibTrans" cxnId="{BB2BDAC0-BA94-4AC0-B9C6-8A6006A0FFF1}">
      <dgm:prSet/>
      <dgm:spPr/>
      <dgm:t>
        <a:bodyPr/>
        <a:lstStyle/>
        <a:p>
          <a:endParaRPr lang="en-US" sz="2400"/>
        </a:p>
      </dgm:t>
    </dgm:pt>
    <dgm:pt modelId="{78EE47D9-EC2B-4698-9305-0EC6436F522F}">
      <dgm:prSet custT="1"/>
      <dgm:spPr/>
      <dgm:t>
        <a:bodyPr/>
        <a:lstStyle/>
        <a:p>
          <a:r>
            <a:rPr lang="en-US" sz="2400"/>
            <a:t>Community Involvement</a:t>
          </a:r>
        </a:p>
      </dgm:t>
    </dgm:pt>
    <dgm:pt modelId="{3DC94104-B205-4B95-9C76-65E88B855A80}" type="parTrans" cxnId="{420629A5-5508-4FB0-BEAB-3F2647F75735}">
      <dgm:prSet/>
      <dgm:spPr/>
      <dgm:t>
        <a:bodyPr/>
        <a:lstStyle/>
        <a:p>
          <a:endParaRPr lang="en-US" sz="2400"/>
        </a:p>
      </dgm:t>
    </dgm:pt>
    <dgm:pt modelId="{83417784-32A6-42B7-866F-283369B4B502}" type="sibTrans" cxnId="{420629A5-5508-4FB0-BEAB-3F2647F75735}">
      <dgm:prSet/>
      <dgm:spPr/>
      <dgm:t>
        <a:bodyPr/>
        <a:lstStyle/>
        <a:p>
          <a:endParaRPr lang="en-US" sz="2400"/>
        </a:p>
      </dgm:t>
    </dgm:pt>
    <dgm:pt modelId="{59CEFAA5-62F1-4768-BBA2-1D984BB6AD33}">
      <dgm:prSet custT="1"/>
      <dgm:spPr/>
      <dgm:t>
        <a:bodyPr/>
        <a:lstStyle/>
        <a:p>
          <a:r>
            <a:rPr lang="en-US" sz="2400"/>
            <a:t>Your Questions</a:t>
          </a:r>
        </a:p>
      </dgm:t>
    </dgm:pt>
    <dgm:pt modelId="{85B21F28-6D1A-42A4-A2C5-58552C7FBC6C}" type="parTrans" cxnId="{C8FE3A66-A558-4D00-9FD8-151D88B95D8D}">
      <dgm:prSet/>
      <dgm:spPr/>
      <dgm:t>
        <a:bodyPr/>
        <a:lstStyle/>
        <a:p>
          <a:endParaRPr lang="en-US" sz="2400"/>
        </a:p>
      </dgm:t>
    </dgm:pt>
    <dgm:pt modelId="{F9949456-1C12-411F-8C84-8DAA0FFA4559}" type="sibTrans" cxnId="{C8FE3A66-A558-4D00-9FD8-151D88B95D8D}">
      <dgm:prSet/>
      <dgm:spPr/>
      <dgm:t>
        <a:bodyPr/>
        <a:lstStyle/>
        <a:p>
          <a:endParaRPr lang="en-US" sz="2400"/>
        </a:p>
      </dgm:t>
    </dgm:pt>
    <dgm:pt modelId="{E2DFB25F-D8CF-40B1-AB2D-977D87EB18C5}">
      <dgm:prSet custT="1"/>
      <dgm:spPr/>
      <dgm:t>
        <a:bodyPr/>
        <a:lstStyle/>
        <a:p>
          <a:r>
            <a:rPr lang="en-US" sz="2400"/>
            <a:t>Prize Draw</a:t>
          </a:r>
        </a:p>
      </dgm:t>
    </dgm:pt>
    <dgm:pt modelId="{DD0040F2-D7AE-4E2E-B896-E8A68D795F0C}" type="parTrans" cxnId="{FFFCB9DC-5003-432C-96DA-836CB468E560}">
      <dgm:prSet/>
      <dgm:spPr/>
      <dgm:t>
        <a:bodyPr/>
        <a:lstStyle/>
        <a:p>
          <a:endParaRPr lang="en-US" sz="2400"/>
        </a:p>
      </dgm:t>
    </dgm:pt>
    <dgm:pt modelId="{8ECA5BD5-50CF-4659-8315-9F9A1FBE897C}" type="sibTrans" cxnId="{FFFCB9DC-5003-432C-96DA-836CB468E560}">
      <dgm:prSet/>
      <dgm:spPr/>
      <dgm:t>
        <a:bodyPr/>
        <a:lstStyle/>
        <a:p>
          <a:endParaRPr lang="en-US" sz="2400"/>
        </a:p>
      </dgm:t>
    </dgm:pt>
    <dgm:pt modelId="{382DCFAB-E771-8840-B724-CA1CB3D01190}" type="pres">
      <dgm:prSet presAssocID="{656A4B5F-7638-43E3-AEE2-BBEA708A87CE}" presName="vert0" presStyleCnt="0">
        <dgm:presLayoutVars>
          <dgm:dir/>
          <dgm:animOne val="branch"/>
          <dgm:animLvl val="lvl"/>
        </dgm:presLayoutVars>
      </dgm:prSet>
      <dgm:spPr/>
    </dgm:pt>
    <dgm:pt modelId="{1E73969E-6DF3-C144-8C80-DB1E5A4DEF9D}" type="pres">
      <dgm:prSet presAssocID="{3871EA05-C8CF-4E85-81EB-8A470FFFD4BC}" presName="thickLine" presStyleLbl="alignNode1" presStyleIdx="0" presStyleCnt="7"/>
      <dgm:spPr/>
    </dgm:pt>
    <dgm:pt modelId="{CCCB27EC-CC20-494A-A50B-261ACCB23E31}" type="pres">
      <dgm:prSet presAssocID="{3871EA05-C8CF-4E85-81EB-8A470FFFD4BC}" presName="horz1" presStyleCnt="0"/>
      <dgm:spPr/>
    </dgm:pt>
    <dgm:pt modelId="{8D723AF4-50D3-2F46-9E6B-72349FDB09F1}" type="pres">
      <dgm:prSet presAssocID="{3871EA05-C8CF-4E85-81EB-8A470FFFD4BC}" presName="tx1" presStyleLbl="revTx" presStyleIdx="0" presStyleCnt="7"/>
      <dgm:spPr/>
    </dgm:pt>
    <dgm:pt modelId="{2F11C0C2-1881-E74B-BABD-742E0A53876E}" type="pres">
      <dgm:prSet presAssocID="{3871EA05-C8CF-4E85-81EB-8A470FFFD4BC}" presName="vert1" presStyleCnt="0"/>
      <dgm:spPr/>
    </dgm:pt>
    <dgm:pt modelId="{FC01BB54-51DD-1548-879F-20CE6DA69B2A}" type="pres">
      <dgm:prSet presAssocID="{CF7E518C-7951-4301-89B1-B6A8E820BA0A}" presName="thickLine" presStyleLbl="alignNode1" presStyleIdx="1" presStyleCnt="7"/>
      <dgm:spPr/>
    </dgm:pt>
    <dgm:pt modelId="{8E423C1A-EC64-7A44-BBD1-89603EC4EF26}" type="pres">
      <dgm:prSet presAssocID="{CF7E518C-7951-4301-89B1-B6A8E820BA0A}" presName="horz1" presStyleCnt="0"/>
      <dgm:spPr/>
    </dgm:pt>
    <dgm:pt modelId="{013DC7D6-D946-CD4F-B775-6FE14A6D518B}" type="pres">
      <dgm:prSet presAssocID="{CF7E518C-7951-4301-89B1-B6A8E820BA0A}" presName="tx1" presStyleLbl="revTx" presStyleIdx="1" presStyleCnt="7"/>
      <dgm:spPr/>
    </dgm:pt>
    <dgm:pt modelId="{2D21257C-533F-454A-8BCA-D15149A3BFB0}" type="pres">
      <dgm:prSet presAssocID="{CF7E518C-7951-4301-89B1-B6A8E820BA0A}" presName="vert1" presStyleCnt="0"/>
      <dgm:spPr/>
    </dgm:pt>
    <dgm:pt modelId="{C4B9D71A-80B9-9142-81EF-4605A6B96618}" type="pres">
      <dgm:prSet presAssocID="{06C45C71-F300-417E-9D2A-CC0443E050EB}" presName="thickLine" presStyleLbl="alignNode1" presStyleIdx="2" presStyleCnt="7"/>
      <dgm:spPr/>
    </dgm:pt>
    <dgm:pt modelId="{9D209BF9-DE69-DF40-916B-C791B521304D}" type="pres">
      <dgm:prSet presAssocID="{06C45C71-F300-417E-9D2A-CC0443E050EB}" presName="horz1" presStyleCnt="0"/>
      <dgm:spPr/>
    </dgm:pt>
    <dgm:pt modelId="{E70E2F2B-36D5-D94D-81F6-04F601201BF9}" type="pres">
      <dgm:prSet presAssocID="{06C45C71-F300-417E-9D2A-CC0443E050EB}" presName="tx1" presStyleLbl="revTx" presStyleIdx="2" presStyleCnt="7"/>
      <dgm:spPr/>
    </dgm:pt>
    <dgm:pt modelId="{91A40615-6A5C-4242-A130-904FC2657F87}" type="pres">
      <dgm:prSet presAssocID="{06C45C71-F300-417E-9D2A-CC0443E050EB}" presName="vert1" presStyleCnt="0"/>
      <dgm:spPr/>
    </dgm:pt>
    <dgm:pt modelId="{07A8FABD-C4AC-D041-A8D7-07B361A5201C}" type="pres">
      <dgm:prSet presAssocID="{DAA02D41-EA31-4474-BD36-6C2E3F0E571F}" presName="thickLine" presStyleLbl="alignNode1" presStyleIdx="3" presStyleCnt="7"/>
      <dgm:spPr/>
    </dgm:pt>
    <dgm:pt modelId="{F483507E-F146-1149-869F-90FB855145A8}" type="pres">
      <dgm:prSet presAssocID="{DAA02D41-EA31-4474-BD36-6C2E3F0E571F}" presName="horz1" presStyleCnt="0"/>
      <dgm:spPr/>
    </dgm:pt>
    <dgm:pt modelId="{4BAA83B6-8BA6-7046-9802-00B5F21CC6BF}" type="pres">
      <dgm:prSet presAssocID="{DAA02D41-EA31-4474-BD36-6C2E3F0E571F}" presName="tx1" presStyleLbl="revTx" presStyleIdx="3" presStyleCnt="7"/>
      <dgm:spPr/>
    </dgm:pt>
    <dgm:pt modelId="{28B11B4C-AE22-E94E-98B9-C7B2A2C969F6}" type="pres">
      <dgm:prSet presAssocID="{DAA02D41-EA31-4474-BD36-6C2E3F0E571F}" presName="vert1" presStyleCnt="0"/>
      <dgm:spPr/>
    </dgm:pt>
    <dgm:pt modelId="{A31893D5-D659-0044-88A1-A57C1FD87BB6}" type="pres">
      <dgm:prSet presAssocID="{78EE47D9-EC2B-4698-9305-0EC6436F522F}" presName="thickLine" presStyleLbl="alignNode1" presStyleIdx="4" presStyleCnt="7"/>
      <dgm:spPr/>
    </dgm:pt>
    <dgm:pt modelId="{F3551066-D1FD-C54E-BEC3-01C76A4FC603}" type="pres">
      <dgm:prSet presAssocID="{78EE47D9-EC2B-4698-9305-0EC6436F522F}" presName="horz1" presStyleCnt="0"/>
      <dgm:spPr/>
    </dgm:pt>
    <dgm:pt modelId="{E92B1A35-D282-C24D-A1FD-E5C3E54DCE94}" type="pres">
      <dgm:prSet presAssocID="{78EE47D9-EC2B-4698-9305-0EC6436F522F}" presName="tx1" presStyleLbl="revTx" presStyleIdx="4" presStyleCnt="7"/>
      <dgm:spPr/>
    </dgm:pt>
    <dgm:pt modelId="{08EC41AF-6E58-2845-A73D-246894D4437C}" type="pres">
      <dgm:prSet presAssocID="{78EE47D9-EC2B-4698-9305-0EC6436F522F}" presName="vert1" presStyleCnt="0"/>
      <dgm:spPr/>
    </dgm:pt>
    <dgm:pt modelId="{B19086D3-5566-FF43-AE41-6D4A8495598C}" type="pres">
      <dgm:prSet presAssocID="{59CEFAA5-62F1-4768-BBA2-1D984BB6AD33}" presName="thickLine" presStyleLbl="alignNode1" presStyleIdx="5" presStyleCnt="7"/>
      <dgm:spPr/>
    </dgm:pt>
    <dgm:pt modelId="{F006EB87-B07E-3248-8144-AB5CE6C0AB70}" type="pres">
      <dgm:prSet presAssocID="{59CEFAA5-62F1-4768-BBA2-1D984BB6AD33}" presName="horz1" presStyleCnt="0"/>
      <dgm:spPr/>
    </dgm:pt>
    <dgm:pt modelId="{9354D1BA-4EB5-2745-A158-97FDC628C43C}" type="pres">
      <dgm:prSet presAssocID="{59CEFAA5-62F1-4768-BBA2-1D984BB6AD33}" presName="tx1" presStyleLbl="revTx" presStyleIdx="5" presStyleCnt="7"/>
      <dgm:spPr/>
    </dgm:pt>
    <dgm:pt modelId="{F0AC3118-8195-B442-B5E8-A4CC20D05457}" type="pres">
      <dgm:prSet presAssocID="{59CEFAA5-62F1-4768-BBA2-1D984BB6AD33}" presName="vert1" presStyleCnt="0"/>
      <dgm:spPr/>
    </dgm:pt>
    <dgm:pt modelId="{26FC9795-BBE0-444C-88A7-1193CFF890FE}" type="pres">
      <dgm:prSet presAssocID="{E2DFB25F-D8CF-40B1-AB2D-977D87EB18C5}" presName="thickLine" presStyleLbl="alignNode1" presStyleIdx="6" presStyleCnt="7"/>
      <dgm:spPr/>
    </dgm:pt>
    <dgm:pt modelId="{E88D1853-ABBF-6C44-8AC4-BCDEDDE6FF07}" type="pres">
      <dgm:prSet presAssocID="{E2DFB25F-D8CF-40B1-AB2D-977D87EB18C5}" presName="horz1" presStyleCnt="0"/>
      <dgm:spPr/>
    </dgm:pt>
    <dgm:pt modelId="{DE27BD5A-A7B2-2649-A01F-9310585280B6}" type="pres">
      <dgm:prSet presAssocID="{E2DFB25F-D8CF-40B1-AB2D-977D87EB18C5}" presName="tx1" presStyleLbl="revTx" presStyleIdx="6" presStyleCnt="7"/>
      <dgm:spPr/>
    </dgm:pt>
    <dgm:pt modelId="{C1D09435-9569-FB42-8353-FB132F1A9B70}" type="pres">
      <dgm:prSet presAssocID="{E2DFB25F-D8CF-40B1-AB2D-977D87EB18C5}" presName="vert1" presStyleCnt="0"/>
      <dgm:spPr/>
    </dgm:pt>
  </dgm:ptLst>
  <dgm:cxnLst>
    <dgm:cxn modelId="{93B82606-5AE5-417A-832A-72D30E8F1602}" srcId="{656A4B5F-7638-43E3-AEE2-BBEA708A87CE}" destId="{06C45C71-F300-417E-9D2A-CC0443E050EB}" srcOrd="2" destOrd="0" parTransId="{8412E01F-C153-4790-8CCB-832D74687A74}" sibTransId="{6F2293F2-AB1F-4D22-8444-4A6C801E1D3C}"/>
    <dgm:cxn modelId="{CCF5631F-CE03-7B4A-B1A6-9679B97CDE1B}" type="presOf" srcId="{59CEFAA5-62F1-4768-BBA2-1D984BB6AD33}" destId="{9354D1BA-4EB5-2745-A158-97FDC628C43C}" srcOrd="0" destOrd="0" presId="urn:microsoft.com/office/officeart/2008/layout/LinedList"/>
    <dgm:cxn modelId="{ED699A27-81AB-EE47-BE5E-CDBDBBA43A3A}" type="presOf" srcId="{E2DFB25F-D8CF-40B1-AB2D-977D87EB18C5}" destId="{DE27BD5A-A7B2-2649-A01F-9310585280B6}" srcOrd="0" destOrd="0" presId="urn:microsoft.com/office/officeart/2008/layout/LinedList"/>
    <dgm:cxn modelId="{E027872D-E4ED-A949-97E0-3A1F530D4DA0}" type="presOf" srcId="{DAA02D41-EA31-4474-BD36-6C2E3F0E571F}" destId="{4BAA83B6-8BA6-7046-9802-00B5F21CC6BF}" srcOrd="0" destOrd="0" presId="urn:microsoft.com/office/officeart/2008/layout/LinedList"/>
    <dgm:cxn modelId="{A27BB332-F43C-DC48-8B0A-607516810389}" type="presOf" srcId="{3871EA05-C8CF-4E85-81EB-8A470FFFD4BC}" destId="{8D723AF4-50D3-2F46-9E6B-72349FDB09F1}" srcOrd="0" destOrd="0" presId="urn:microsoft.com/office/officeart/2008/layout/LinedList"/>
    <dgm:cxn modelId="{F886AC42-4E15-F74D-A0B1-C5546C9BF0F9}" type="presOf" srcId="{656A4B5F-7638-43E3-AEE2-BBEA708A87CE}" destId="{382DCFAB-E771-8840-B724-CA1CB3D01190}" srcOrd="0" destOrd="0" presId="urn:microsoft.com/office/officeart/2008/layout/LinedList"/>
    <dgm:cxn modelId="{C8FE3A66-A558-4D00-9FD8-151D88B95D8D}" srcId="{656A4B5F-7638-43E3-AEE2-BBEA708A87CE}" destId="{59CEFAA5-62F1-4768-BBA2-1D984BB6AD33}" srcOrd="5" destOrd="0" parTransId="{85B21F28-6D1A-42A4-A2C5-58552C7FBC6C}" sibTransId="{F9949456-1C12-411F-8C84-8DAA0FFA4559}"/>
    <dgm:cxn modelId="{52F95987-BF59-524D-BCEB-014CFBE024D5}" type="presOf" srcId="{06C45C71-F300-417E-9D2A-CC0443E050EB}" destId="{E70E2F2B-36D5-D94D-81F6-04F601201BF9}" srcOrd="0" destOrd="0" presId="urn:microsoft.com/office/officeart/2008/layout/LinedList"/>
    <dgm:cxn modelId="{BDA0A19B-576B-4356-AB4A-1EB533428237}" srcId="{656A4B5F-7638-43E3-AEE2-BBEA708A87CE}" destId="{3871EA05-C8CF-4E85-81EB-8A470FFFD4BC}" srcOrd="0" destOrd="0" parTransId="{FB1B3B03-E9C9-442C-A117-E0ABDF2906F3}" sibTransId="{F4B6F858-F8CD-44A3-AA75-11CB4CD11C38}"/>
    <dgm:cxn modelId="{420629A5-5508-4FB0-BEAB-3F2647F75735}" srcId="{656A4B5F-7638-43E3-AEE2-BBEA708A87CE}" destId="{78EE47D9-EC2B-4698-9305-0EC6436F522F}" srcOrd="4" destOrd="0" parTransId="{3DC94104-B205-4B95-9C76-65E88B855A80}" sibTransId="{83417784-32A6-42B7-866F-283369B4B502}"/>
    <dgm:cxn modelId="{41CF02AD-FB37-2348-82F4-22117783ECE1}" type="presOf" srcId="{CF7E518C-7951-4301-89B1-B6A8E820BA0A}" destId="{013DC7D6-D946-CD4F-B775-6FE14A6D518B}" srcOrd="0" destOrd="0" presId="urn:microsoft.com/office/officeart/2008/layout/LinedList"/>
    <dgm:cxn modelId="{BB2BDAC0-BA94-4AC0-B9C6-8A6006A0FFF1}" srcId="{656A4B5F-7638-43E3-AEE2-BBEA708A87CE}" destId="{DAA02D41-EA31-4474-BD36-6C2E3F0E571F}" srcOrd="3" destOrd="0" parTransId="{4E2E5C83-6C88-41D9-95DD-225232C3DDAB}" sibTransId="{C45D11BA-60AF-4AFE-A79B-8616A9C881EF}"/>
    <dgm:cxn modelId="{FFFCB9DC-5003-432C-96DA-836CB468E560}" srcId="{656A4B5F-7638-43E3-AEE2-BBEA708A87CE}" destId="{E2DFB25F-D8CF-40B1-AB2D-977D87EB18C5}" srcOrd="6" destOrd="0" parTransId="{DD0040F2-D7AE-4E2E-B896-E8A68D795F0C}" sibTransId="{8ECA5BD5-50CF-4659-8315-9F9A1FBE897C}"/>
    <dgm:cxn modelId="{190FCDE2-DD66-0B4D-B3FE-3C0BEDE4F40B}" type="presOf" srcId="{78EE47D9-EC2B-4698-9305-0EC6436F522F}" destId="{E92B1A35-D282-C24D-A1FD-E5C3E54DCE94}" srcOrd="0" destOrd="0" presId="urn:microsoft.com/office/officeart/2008/layout/LinedList"/>
    <dgm:cxn modelId="{4CFE29EB-23B4-4E74-A629-C072D28EF63F}" srcId="{656A4B5F-7638-43E3-AEE2-BBEA708A87CE}" destId="{CF7E518C-7951-4301-89B1-B6A8E820BA0A}" srcOrd="1" destOrd="0" parTransId="{B1CFD1BA-5812-400C-81B4-BF23C752E7FA}" sibTransId="{C5E76C35-B35C-41E0-8B3E-01B4759C411D}"/>
    <dgm:cxn modelId="{40815562-FAD0-1A43-890C-085260FC5397}" type="presParOf" srcId="{382DCFAB-E771-8840-B724-CA1CB3D01190}" destId="{1E73969E-6DF3-C144-8C80-DB1E5A4DEF9D}" srcOrd="0" destOrd="0" presId="urn:microsoft.com/office/officeart/2008/layout/LinedList"/>
    <dgm:cxn modelId="{6F0A2A46-9318-5E49-8DBF-C4E243BDA9E2}" type="presParOf" srcId="{382DCFAB-E771-8840-B724-CA1CB3D01190}" destId="{CCCB27EC-CC20-494A-A50B-261ACCB23E31}" srcOrd="1" destOrd="0" presId="urn:microsoft.com/office/officeart/2008/layout/LinedList"/>
    <dgm:cxn modelId="{4EEA6B48-D12E-6149-B421-4BF40B7BF57F}" type="presParOf" srcId="{CCCB27EC-CC20-494A-A50B-261ACCB23E31}" destId="{8D723AF4-50D3-2F46-9E6B-72349FDB09F1}" srcOrd="0" destOrd="0" presId="urn:microsoft.com/office/officeart/2008/layout/LinedList"/>
    <dgm:cxn modelId="{C79B5C1A-B0C6-254D-8EEC-CCD76EE45518}" type="presParOf" srcId="{CCCB27EC-CC20-494A-A50B-261ACCB23E31}" destId="{2F11C0C2-1881-E74B-BABD-742E0A53876E}" srcOrd="1" destOrd="0" presId="urn:microsoft.com/office/officeart/2008/layout/LinedList"/>
    <dgm:cxn modelId="{E7FB0A03-71C1-2C4B-9E53-669EFE404825}" type="presParOf" srcId="{382DCFAB-E771-8840-B724-CA1CB3D01190}" destId="{FC01BB54-51DD-1548-879F-20CE6DA69B2A}" srcOrd="2" destOrd="0" presId="urn:microsoft.com/office/officeart/2008/layout/LinedList"/>
    <dgm:cxn modelId="{530AD7FB-1162-3746-A134-12F629FCD7CD}" type="presParOf" srcId="{382DCFAB-E771-8840-B724-CA1CB3D01190}" destId="{8E423C1A-EC64-7A44-BBD1-89603EC4EF26}" srcOrd="3" destOrd="0" presId="urn:microsoft.com/office/officeart/2008/layout/LinedList"/>
    <dgm:cxn modelId="{04610DF0-0304-CF45-AA30-7DFD65B6EAF1}" type="presParOf" srcId="{8E423C1A-EC64-7A44-BBD1-89603EC4EF26}" destId="{013DC7D6-D946-CD4F-B775-6FE14A6D518B}" srcOrd="0" destOrd="0" presId="urn:microsoft.com/office/officeart/2008/layout/LinedList"/>
    <dgm:cxn modelId="{D5A5240E-A722-3145-B0C6-B5ACE5886D54}" type="presParOf" srcId="{8E423C1A-EC64-7A44-BBD1-89603EC4EF26}" destId="{2D21257C-533F-454A-8BCA-D15149A3BFB0}" srcOrd="1" destOrd="0" presId="urn:microsoft.com/office/officeart/2008/layout/LinedList"/>
    <dgm:cxn modelId="{6BA24C6E-338A-0448-AF5C-4580CEE9E5D7}" type="presParOf" srcId="{382DCFAB-E771-8840-B724-CA1CB3D01190}" destId="{C4B9D71A-80B9-9142-81EF-4605A6B96618}" srcOrd="4" destOrd="0" presId="urn:microsoft.com/office/officeart/2008/layout/LinedList"/>
    <dgm:cxn modelId="{33DCA6B3-D429-724F-81BC-F2263DA365CD}" type="presParOf" srcId="{382DCFAB-E771-8840-B724-CA1CB3D01190}" destId="{9D209BF9-DE69-DF40-916B-C791B521304D}" srcOrd="5" destOrd="0" presId="urn:microsoft.com/office/officeart/2008/layout/LinedList"/>
    <dgm:cxn modelId="{D164C6A5-E723-9B49-9AF2-74246FFA28BA}" type="presParOf" srcId="{9D209BF9-DE69-DF40-916B-C791B521304D}" destId="{E70E2F2B-36D5-D94D-81F6-04F601201BF9}" srcOrd="0" destOrd="0" presId="urn:microsoft.com/office/officeart/2008/layout/LinedList"/>
    <dgm:cxn modelId="{4EE693DE-0CBA-014F-8DC1-906E690C568A}" type="presParOf" srcId="{9D209BF9-DE69-DF40-916B-C791B521304D}" destId="{91A40615-6A5C-4242-A130-904FC2657F87}" srcOrd="1" destOrd="0" presId="urn:microsoft.com/office/officeart/2008/layout/LinedList"/>
    <dgm:cxn modelId="{CF6B3436-8191-934B-A6A7-C78D0D040D34}" type="presParOf" srcId="{382DCFAB-E771-8840-B724-CA1CB3D01190}" destId="{07A8FABD-C4AC-D041-A8D7-07B361A5201C}" srcOrd="6" destOrd="0" presId="urn:microsoft.com/office/officeart/2008/layout/LinedList"/>
    <dgm:cxn modelId="{142DF999-0656-5B4D-B854-6919BD6D92F4}" type="presParOf" srcId="{382DCFAB-E771-8840-B724-CA1CB3D01190}" destId="{F483507E-F146-1149-869F-90FB855145A8}" srcOrd="7" destOrd="0" presId="urn:microsoft.com/office/officeart/2008/layout/LinedList"/>
    <dgm:cxn modelId="{EBF6B442-DFD5-664D-B1FD-1A1135727B0C}" type="presParOf" srcId="{F483507E-F146-1149-869F-90FB855145A8}" destId="{4BAA83B6-8BA6-7046-9802-00B5F21CC6BF}" srcOrd="0" destOrd="0" presId="urn:microsoft.com/office/officeart/2008/layout/LinedList"/>
    <dgm:cxn modelId="{3FA67F64-319C-2F4B-8D28-05FBC966D7A0}" type="presParOf" srcId="{F483507E-F146-1149-869F-90FB855145A8}" destId="{28B11B4C-AE22-E94E-98B9-C7B2A2C969F6}" srcOrd="1" destOrd="0" presId="urn:microsoft.com/office/officeart/2008/layout/LinedList"/>
    <dgm:cxn modelId="{1523A5DB-3406-C248-AD33-7122FEB227C7}" type="presParOf" srcId="{382DCFAB-E771-8840-B724-CA1CB3D01190}" destId="{A31893D5-D659-0044-88A1-A57C1FD87BB6}" srcOrd="8" destOrd="0" presId="urn:microsoft.com/office/officeart/2008/layout/LinedList"/>
    <dgm:cxn modelId="{B623159D-6F93-8A41-BA40-288BA677F8D5}" type="presParOf" srcId="{382DCFAB-E771-8840-B724-CA1CB3D01190}" destId="{F3551066-D1FD-C54E-BEC3-01C76A4FC603}" srcOrd="9" destOrd="0" presId="urn:microsoft.com/office/officeart/2008/layout/LinedList"/>
    <dgm:cxn modelId="{876B8022-CD3C-4B47-9025-CAD8D0ED4D7E}" type="presParOf" srcId="{F3551066-D1FD-C54E-BEC3-01C76A4FC603}" destId="{E92B1A35-D282-C24D-A1FD-E5C3E54DCE94}" srcOrd="0" destOrd="0" presId="urn:microsoft.com/office/officeart/2008/layout/LinedList"/>
    <dgm:cxn modelId="{A5D0C0C7-B4D9-EF41-A041-64CD89B8D933}" type="presParOf" srcId="{F3551066-D1FD-C54E-BEC3-01C76A4FC603}" destId="{08EC41AF-6E58-2845-A73D-246894D4437C}" srcOrd="1" destOrd="0" presId="urn:microsoft.com/office/officeart/2008/layout/LinedList"/>
    <dgm:cxn modelId="{6858B763-64F0-1C40-917E-90E0B8D51EF5}" type="presParOf" srcId="{382DCFAB-E771-8840-B724-CA1CB3D01190}" destId="{B19086D3-5566-FF43-AE41-6D4A8495598C}" srcOrd="10" destOrd="0" presId="urn:microsoft.com/office/officeart/2008/layout/LinedList"/>
    <dgm:cxn modelId="{03ED3D7C-09AB-2742-872B-F110A5EBE2B6}" type="presParOf" srcId="{382DCFAB-E771-8840-B724-CA1CB3D01190}" destId="{F006EB87-B07E-3248-8144-AB5CE6C0AB70}" srcOrd="11" destOrd="0" presId="urn:microsoft.com/office/officeart/2008/layout/LinedList"/>
    <dgm:cxn modelId="{551C568B-1256-924C-8BFE-1312647CB618}" type="presParOf" srcId="{F006EB87-B07E-3248-8144-AB5CE6C0AB70}" destId="{9354D1BA-4EB5-2745-A158-97FDC628C43C}" srcOrd="0" destOrd="0" presId="urn:microsoft.com/office/officeart/2008/layout/LinedList"/>
    <dgm:cxn modelId="{8268E22A-C459-C74E-BAE8-677E797360D2}" type="presParOf" srcId="{F006EB87-B07E-3248-8144-AB5CE6C0AB70}" destId="{F0AC3118-8195-B442-B5E8-A4CC20D05457}" srcOrd="1" destOrd="0" presId="urn:microsoft.com/office/officeart/2008/layout/LinedList"/>
    <dgm:cxn modelId="{3FA14FBB-D9EE-5140-843F-24937AF6C4C7}" type="presParOf" srcId="{382DCFAB-E771-8840-B724-CA1CB3D01190}" destId="{26FC9795-BBE0-444C-88A7-1193CFF890FE}" srcOrd="12" destOrd="0" presId="urn:microsoft.com/office/officeart/2008/layout/LinedList"/>
    <dgm:cxn modelId="{8836EF62-056D-CC4E-A6CE-16DB8BCED3BB}" type="presParOf" srcId="{382DCFAB-E771-8840-B724-CA1CB3D01190}" destId="{E88D1853-ABBF-6C44-8AC4-BCDEDDE6FF07}" srcOrd="13" destOrd="0" presId="urn:microsoft.com/office/officeart/2008/layout/LinedList"/>
    <dgm:cxn modelId="{C0C6C71C-C49F-0A43-87CC-7AB746790891}" type="presParOf" srcId="{E88D1853-ABBF-6C44-8AC4-BCDEDDE6FF07}" destId="{DE27BD5A-A7B2-2649-A01F-9310585280B6}" srcOrd="0" destOrd="0" presId="urn:microsoft.com/office/officeart/2008/layout/LinedList"/>
    <dgm:cxn modelId="{9B58D2FD-5398-0540-93FD-0CB2D741E3C8}" type="presParOf" srcId="{E88D1853-ABBF-6C44-8AC4-BCDEDDE6FF07}" destId="{C1D09435-9569-FB42-8353-FB132F1A9B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B0B48F-C597-464C-B563-C705B0B714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96AAEA-8AC9-4197-9466-A47E458C8C70}">
      <dgm:prSet/>
      <dgm:spPr/>
      <dgm:t>
        <a:bodyPr/>
        <a:lstStyle/>
        <a:p>
          <a:r>
            <a:rPr lang="en-US"/>
            <a:t>Background Report</a:t>
          </a:r>
        </a:p>
      </dgm:t>
    </dgm:pt>
    <dgm:pt modelId="{997E59AB-3E4F-4E20-AB97-FB6B1D8B5123}" type="parTrans" cxnId="{311129D8-6E95-4530-9A0B-3A9D5AAA52FC}">
      <dgm:prSet/>
      <dgm:spPr/>
      <dgm:t>
        <a:bodyPr/>
        <a:lstStyle/>
        <a:p>
          <a:endParaRPr lang="en-US"/>
        </a:p>
      </dgm:t>
    </dgm:pt>
    <dgm:pt modelId="{168AF351-7202-4F99-8C6B-40A1FECCA884}" type="sibTrans" cxnId="{311129D8-6E95-4530-9A0B-3A9D5AAA52FC}">
      <dgm:prSet/>
      <dgm:spPr/>
      <dgm:t>
        <a:bodyPr/>
        <a:lstStyle/>
        <a:p>
          <a:endParaRPr lang="en-US"/>
        </a:p>
      </dgm:t>
    </dgm:pt>
    <dgm:pt modelId="{E878D820-E5FD-4665-BEBA-86D5D36DF793}">
      <dgm:prSet/>
      <dgm:spPr/>
      <dgm:t>
        <a:bodyPr/>
        <a:lstStyle/>
        <a:p>
          <a:r>
            <a:rPr lang="en-US" sz="1900"/>
            <a:t>Community features and history</a:t>
          </a:r>
        </a:p>
      </dgm:t>
    </dgm:pt>
    <dgm:pt modelId="{1D10FC28-C364-4DEB-9B34-D0CEF8EB27F7}" type="parTrans" cxnId="{4E237D25-3351-490E-9C29-BD88579D4F6A}">
      <dgm:prSet/>
      <dgm:spPr/>
      <dgm:t>
        <a:bodyPr/>
        <a:lstStyle/>
        <a:p>
          <a:endParaRPr lang="en-US"/>
        </a:p>
      </dgm:t>
    </dgm:pt>
    <dgm:pt modelId="{91DF2DDE-5A58-4FE4-9194-1C3DD93A2D2E}" type="sibTrans" cxnId="{4E237D25-3351-490E-9C29-BD88579D4F6A}">
      <dgm:prSet/>
      <dgm:spPr/>
      <dgm:t>
        <a:bodyPr/>
        <a:lstStyle/>
        <a:p>
          <a:endParaRPr lang="en-US"/>
        </a:p>
      </dgm:t>
    </dgm:pt>
    <dgm:pt modelId="{1CC3F06E-ABC3-4165-905D-42B68FFE53EC}">
      <dgm:prSet/>
      <dgm:spPr/>
      <dgm:t>
        <a:bodyPr/>
        <a:lstStyle/>
        <a:p>
          <a:r>
            <a:rPr lang="en-US" sz="1900"/>
            <a:t>Population projections</a:t>
          </a:r>
        </a:p>
      </dgm:t>
    </dgm:pt>
    <dgm:pt modelId="{F8CAB5FC-6090-45A6-884E-123BA49EC246}" type="parTrans" cxnId="{CA799127-2B15-42DB-87B2-0D98094641EC}">
      <dgm:prSet/>
      <dgm:spPr/>
      <dgm:t>
        <a:bodyPr/>
        <a:lstStyle/>
        <a:p>
          <a:endParaRPr lang="en-US"/>
        </a:p>
      </dgm:t>
    </dgm:pt>
    <dgm:pt modelId="{AC8B87C1-21BE-4FC4-AEF2-2C1934FAC4E8}" type="sibTrans" cxnId="{CA799127-2B15-42DB-87B2-0D98094641EC}">
      <dgm:prSet/>
      <dgm:spPr/>
      <dgm:t>
        <a:bodyPr/>
        <a:lstStyle/>
        <a:p>
          <a:endParaRPr lang="en-US"/>
        </a:p>
      </dgm:t>
    </dgm:pt>
    <dgm:pt modelId="{809A7B2F-B94D-446B-B2DD-744FD717CF71}">
      <dgm:prSet/>
      <dgm:spPr/>
      <dgm:t>
        <a:bodyPr/>
        <a:lstStyle/>
        <a:p>
          <a:r>
            <a:rPr lang="en-US" sz="1900"/>
            <a:t>Community initiatives</a:t>
          </a:r>
        </a:p>
      </dgm:t>
    </dgm:pt>
    <dgm:pt modelId="{E23B6DEA-B057-4068-96FA-D2348AA8F71F}" type="parTrans" cxnId="{FF8877DB-7E18-46C8-A377-D34C517DE69F}">
      <dgm:prSet/>
      <dgm:spPr/>
      <dgm:t>
        <a:bodyPr/>
        <a:lstStyle/>
        <a:p>
          <a:endParaRPr lang="en-US"/>
        </a:p>
      </dgm:t>
    </dgm:pt>
    <dgm:pt modelId="{B195174D-3E5B-49A0-9CBF-B12C9C849EFF}" type="sibTrans" cxnId="{FF8877DB-7E18-46C8-A377-D34C517DE69F}">
      <dgm:prSet/>
      <dgm:spPr/>
      <dgm:t>
        <a:bodyPr/>
        <a:lstStyle/>
        <a:p>
          <a:endParaRPr lang="en-US"/>
        </a:p>
      </dgm:t>
    </dgm:pt>
    <dgm:pt modelId="{84BAF3DE-3631-4E9E-836D-3F340D56A1A0}">
      <dgm:prSet/>
      <dgm:spPr/>
      <dgm:t>
        <a:bodyPr/>
        <a:lstStyle/>
        <a:p>
          <a:r>
            <a:rPr lang="en-US" sz="1900"/>
            <a:t>Analysis of land needs</a:t>
          </a:r>
        </a:p>
      </dgm:t>
    </dgm:pt>
    <dgm:pt modelId="{9BACA883-472B-4B71-88AC-E3A879BECFCC}" type="parTrans" cxnId="{EF5F200B-F605-44FE-8EEF-AB0C001134BB}">
      <dgm:prSet/>
      <dgm:spPr/>
      <dgm:t>
        <a:bodyPr/>
        <a:lstStyle/>
        <a:p>
          <a:endParaRPr lang="en-US"/>
        </a:p>
      </dgm:t>
    </dgm:pt>
    <dgm:pt modelId="{D69EA116-42A6-4748-9962-17C5168631B0}" type="sibTrans" cxnId="{EF5F200B-F605-44FE-8EEF-AB0C001134BB}">
      <dgm:prSet/>
      <dgm:spPr/>
      <dgm:t>
        <a:bodyPr/>
        <a:lstStyle/>
        <a:p>
          <a:endParaRPr lang="en-US"/>
        </a:p>
      </dgm:t>
    </dgm:pt>
    <dgm:pt modelId="{03B49E2D-34C6-4441-9270-5A89A589C7D0}">
      <dgm:prSet/>
      <dgm:spPr/>
      <dgm:t>
        <a:bodyPr/>
        <a:lstStyle/>
        <a:p>
          <a:r>
            <a:rPr lang="en-US" sz="1900"/>
            <a:t>Infrastructure needs assessment</a:t>
          </a:r>
        </a:p>
      </dgm:t>
    </dgm:pt>
    <dgm:pt modelId="{AA881F3A-00E5-43D5-93DE-B625B003CB5F}" type="parTrans" cxnId="{6A9B02BB-CAA5-44E2-8BAB-D0431A5F8506}">
      <dgm:prSet/>
      <dgm:spPr/>
      <dgm:t>
        <a:bodyPr/>
        <a:lstStyle/>
        <a:p>
          <a:endParaRPr lang="en-US"/>
        </a:p>
      </dgm:t>
    </dgm:pt>
    <dgm:pt modelId="{35FA95CA-6E9A-4132-94B3-4EB403D809A6}" type="sibTrans" cxnId="{6A9B02BB-CAA5-44E2-8BAB-D0431A5F8506}">
      <dgm:prSet/>
      <dgm:spPr/>
      <dgm:t>
        <a:bodyPr/>
        <a:lstStyle/>
        <a:p>
          <a:endParaRPr lang="en-US"/>
        </a:p>
      </dgm:t>
    </dgm:pt>
    <dgm:pt modelId="{C4B91138-D271-43C3-8315-E91DA923B3FD}">
      <dgm:prSet/>
      <dgm:spPr/>
      <dgm:t>
        <a:bodyPr/>
        <a:lstStyle/>
        <a:p>
          <a:r>
            <a:rPr lang="en-US" sz="1900"/>
            <a:t>Community involvement process</a:t>
          </a:r>
        </a:p>
      </dgm:t>
    </dgm:pt>
    <dgm:pt modelId="{13AE657E-7C60-4DB9-A0E9-8C21E89E81FE}" type="parTrans" cxnId="{7155A87B-1497-4A24-BBFB-30AED5E9B94D}">
      <dgm:prSet/>
      <dgm:spPr/>
      <dgm:t>
        <a:bodyPr/>
        <a:lstStyle/>
        <a:p>
          <a:endParaRPr lang="en-US"/>
        </a:p>
      </dgm:t>
    </dgm:pt>
    <dgm:pt modelId="{3A5A9F27-73F7-451F-85D6-915530816E32}" type="sibTrans" cxnId="{7155A87B-1497-4A24-BBFB-30AED5E9B94D}">
      <dgm:prSet/>
      <dgm:spPr/>
      <dgm:t>
        <a:bodyPr/>
        <a:lstStyle/>
        <a:p>
          <a:endParaRPr lang="en-US"/>
        </a:p>
      </dgm:t>
    </dgm:pt>
    <dgm:pt modelId="{E6883904-E84C-4B2B-8617-05F3D6B25E04}">
      <dgm:prSet/>
      <dgm:spPr/>
      <dgm:t>
        <a:bodyPr/>
        <a:lstStyle/>
        <a:p>
          <a:r>
            <a:rPr lang="en-US"/>
            <a:t>Land Use Plan</a:t>
          </a:r>
        </a:p>
      </dgm:t>
    </dgm:pt>
    <dgm:pt modelId="{94EFB2B0-9B9C-44AE-BA94-4CFBA033076F}" type="parTrans" cxnId="{45BA0D16-B4EF-4C17-88E2-40F5561DD4B2}">
      <dgm:prSet/>
      <dgm:spPr/>
      <dgm:t>
        <a:bodyPr/>
        <a:lstStyle/>
        <a:p>
          <a:endParaRPr lang="en-US"/>
        </a:p>
      </dgm:t>
    </dgm:pt>
    <dgm:pt modelId="{8A364ED3-A367-4287-ABC9-74A5DD5AFDBE}" type="sibTrans" cxnId="{45BA0D16-B4EF-4C17-88E2-40F5561DD4B2}">
      <dgm:prSet/>
      <dgm:spPr/>
      <dgm:t>
        <a:bodyPr/>
        <a:lstStyle/>
        <a:p>
          <a:endParaRPr lang="en-US"/>
        </a:p>
      </dgm:t>
    </dgm:pt>
    <dgm:pt modelId="{4F17ADCF-CBB5-4D59-B5D6-3B66E85439E6}">
      <dgm:prSet/>
      <dgm:spPr/>
      <dgm:t>
        <a:bodyPr/>
        <a:lstStyle/>
        <a:p>
          <a:r>
            <a:rPr lang="en-US" sz="1900"/>
            <a:t>Your vision</a:t>
          </a:r>
        </a:p>
      </dgm:t>
    </dgm:pt>
    <dgm:pt modelId="{8E51519D-3156-4DB7-8852-2FB6DD277688}" type="parTrans" cxnId="{96D3C785-1CC2-458B-99EB-DAB6BD9CF72E}">
      <dgm:prSet/>
      <dgm:spPr/>
      <dgm:t>
        <a:bodyPr/>
        <a:lstStyle/>
        <a:p>
          <a:endParaRPr lang="en-US"/>
        </a:p>
      </dgm:t>
    </dgm:pt>
    <dgm:pt modelId="{80B62698-51AB-4C7F-86ED-57EA6696A586}" type="sibTrans" cxnId="{96D3C785-1CC2-458B-99EB-DAB6BD9CF72E}">
      <dgm:prSet/>
      <dgm:spPr/>
      <dgm:t>
        <a:bodyPr/>
        <a:lstStyle/>
        <a:p>
          <a:endParaRPr lang="en-US"/>
        </a:p>
      </dgm:t>
    </dgm:pt>
    <dgm:pt modelId="{4303EF8C-1470-4E12-86E5-237BF55AD9CC}">
      <dgm:prSet/>
      <dgm:spPr/>
      <dgm:t>
        <a:bodyPr/>
        <a:lstStyle/>
        <a:p>
          <a:r>
            <a:rPr lang="en-US" sz="1900"/>
            <a:t>General &amp; specific land policies </a:t>
          </a:r>
        </a:p>
      </dgm:t>
    </dgm:pt>
    <dgm:pt modelId="{F9E4BC5B-A7F6-4556-951B-67E5E03AEEF2}" type="parTrans" cxnId="{F299191C-94A6-409C-8A9F-7D80018E7DAE}">
      <dgm:prSet/>
      <dgm:spPr/>
      <dgm:t>
        <a:bodyPr/>
        <a:lstStyle/>
        <a:p>
          <a:endParaRPr lang="en-US"/>
        </a:p>
      </dgm:t>
    </dgm:pt>
    <dgm:pt modelId="{60D4432B-C444-4869-AF82-2FDF4DF85D24}" type="sibTrans" cxnId="{F299191C-94A6-409C-8A9F-7D80018E7DAE}">
      <dgm:prSet/>
      <dgm:spPr/>
      <dgm:t>
        <a:bodyPr/>
        <a:lstStyle/>
        <a:p>
          <a:endParaRPr lang="en-US"/>
        </a:p>
      </dgm:t>
    </dgm:pt>
    <dgm:pt modelId="{F8E11549-350B-4878-8423-7BF067C23A0A}">
      <dgm:prSet/>
      <dgm:spPr/>
      <dgm:t>
        <a:bodyPr/>
        <a:lstStyle/>
        <a:p>
          <a:r>
            <a:rPr lang="en-US" sz="1900"/>
            <a:t>Evaluation criteria</a:t>
          </a:r>
        </a:p>
      </dgm:t>
    </dgm:pt>
    <dgm:pt modelId="{957A91F5-45D7-48CB-ADD7-C668BF041CA4}" type="parTrans" cxnId="{0834A77E-D2ED-46CA-A9D7-F38FFACA9D71}">
      <dgm:prSet/>
      <dgm:spPr/>
      <dgm:t>
        <a:bodyPr/>
        <a:lstStyle/>
        <a:p>
          <a:endParaRPr lang="en-US"/>
        </a:p>
      </dgm:t>
    </dgm:pt>
    <dgm:pt modelId="{96C08369-CAA7-4621-B42A-865A8C333D52}" type="sibTrans" cxnId="{0834A77E-D2ED-46CA-A9D7-F38FFACA9D71}">
      <dgm:prSet/>
      <dgm:spPr/>
      <dgm:t>
        <a:bodyPr/>
        <a:lstStyle/>
        <a:p>
          <a:endParaRPr lang="en-US"/>
        </a:p>
      </dgm:t>
    </dgm:pt>
    <dgm:pt modelId="{2630319E-EC44-4C5C-8A55-C90FE4995CFA}">
      <dgm:prSet/>
      <dgm:spPr/>
      <dgm:t>
        <a:bodyPr/>
        <a:lstStyle/>
        <a:p>
          <a:r>
            <a:rPr lang="en-US" sz="1900"/>
            <a:t>Priority actions</a:t>
          </a:r>
        </a:p>
      </dgm:t>
    </dgm:pt>
    <dgm:pt modelId="{DEED4CA4-924C-4ECF-9889-E8A683A62226}" type="parTrans" cxnId="{A8F04F8E-0301-48AB-8E7A-72C858DEC721}">
      <dgm:prSet/>
      <dgm:spPr/>
      <dgm:t>
        <a:bodyPr/>
        <a:lstStyle/>
        <a:p>
          <a:endParaRPr lang="en-US"/>
        </a:p>
      </dgm:t>
    </dgm:pt>
    <dgm:pt modelId="{7F8FD55E-7AF7-4D81-8C22-32261D3DC08E}" type="sibTrans" cxnId="{A8F04F8E-0301-48AB-8E7A-72C858DEC721}">
      <dgm:prSet/>
      <dgm:spPr/>
      <dgm:t>
        <a:bodyPr/>
        <a:lstStyle/>
        <a:p>
          <a:endParaRPr lang="en-US"/>
        </a:p>
      </dgm:t>
    </dgm:pt>
    <dgm:pt modelId="{2C43F850-02FC-4FE8-8D3F-8BE5DF2B8BB5}">
      <dgm:prSet/>
      <dgm:spPr/>
      <dgm:t>
        <a:bodyPr/>
        <a:lstStyle/>
        <a:p>
          <a:r>
            <a:rPr lang="en-US" sz="1900"/>
            <a:t>Maps</a:t>
          </a:r>
        </a:p>
      </dgm:t>
    </dgm:pt>
    <dgm:pt modelId="{E4F4D81F-CDBD-4CE7-A743-42782EEE715D}" type="parTrans" cxnId="{88CE4EC5-7E24-4E81-BBAE-A29F9E015961}">
      <dgm:prSet/>
      <dgm:spPr/>
      <dgm:t>
        <a:bodyPr/>
        <a:lstStyle/>
        <a:p>
          <a:endParaRPr lang="en-US"/>
        </a:p>
      </dgm:t>
    </dgm:pt>
    <dgm:pt modelId="{BDA1C11D-3299-46D5-AD14-A9B4A348BEA4}" type="sibTrans" cxnId="{88CE4EC5-7E24-4E81-BBAE-A29F9E015961}">
      <dgm:prSet/>
      <dgm:spPr/>
      <dgm:t>
        <a:bodyPr/>
        <a:lstStyle/>
        <a:p>
          <a:endParaRPr lang="en-US"/>
        </a:p>
      </dgm:t>
    </dgm:pt>
    <dgm:pt modelId="{A68CFE11-3E62-4450-92C6-C4ABA66F448F}">
      <dgm:prSet/>
      <dgm:spPr/>
      <dgm:t>
        <a:bodyPr/>
        <a:lstStyle/>
        <a:p>
          <a:r>
            <a:rPr lang="en-US"/>
            <a:t>Poster Plan</a:t>
          </a:r>
        </a:p>
      </dgm:t>
    </dgm:pt>
    <dgm:pt modelId="{7BF4B2B8-B91E-406A-B4E1-B397C49DFF80}" type="parTrans" cxnId="{24369A5C-8B27-4DD9-88BE-753EF049ED8F}">
      <dgm:prSet/>
      <dgm:spPr/>
      <dgm:t>
        <a:bodyPr/>
        <a:lstStyle/>
        <a:p>
          <a:endParaRPr lang="en-US"/>
        </a:p>
      </dgm:t>
    </dgm:pt>
    <dgm:pt modelId="{AE2B89CC-AB26-45E0-86D7-1E17E375088D}" type="sibTrans" cxnId="{24369A5C-8B27-4DD9-88BE-753EF049ED8F}">
      <dgm:prSet/>
      <dgm:spPr/>
      <dgm:t>
        <a:bodyPr/>
        <a:lstStyle/>
        <a:p>
          <a:endParaRPr lang="en-US"/>
        </a:p>
      </dgm:t>
    </dgm:pt>
    <dgm:pt modelId="{D2E01922-8342-455B-BDF9-63516233D53B}">
      <dgm:prSet/>
      <dgm:spPr/>
      <dgm:t>
        <a:bodyPr/>
        <a:lstStyle/>
        <a:p>
          <a:r>
            <a:rPr lang="en-US"/>
            <a:t>Poster reference map with general and specific use areas and policies</a:t>
          </a:r>
        </a:p>
      </dgm:t>
    </dgm:pt>
    <dgm:pt modelId="{ED8BC213-6AB4-4161-9A50-CE57126EE8B1}" type="parTrans" cxnId="{C2BFF300-6611-453A-B819-3E9C1A0D813E}">
      <dgm:prSet/>
      <dgm:spPr/>
      <dgm:t>
        <a:bodyPr/>
        <a:lstStyle/>
        <a:p>
          <a:endParaRPr lang="en-US"/>
        </a:p>
      </dgm:t>
    </dgm:pt>
    <dgm:pt modelId="{408A4661-52FC-4E2E-9433-29AF7D9B3410}" type="sibTrans" cxnId="{C2BFF300-6611-453A-B819-3E9C1A0D813E}">
      <dgm:prSet/>
      <dgm:spPr/>
      <dgm:t>
        <a:bodyPr/>
        <a:lstStyle/>
        <a:p>
          <a:endParaRPr lang="en-US"/>
        </a:p>
      </dgm:t>
    </dgm:pt>
    <dgm:pt modelId="{CC50B1FA-05A9-A148-9A95-5A4F65B9BC1B}">
      <dgm:prSet custT="1"/>
      <dgm:spPr/>
      <dgm:t>
        <a:bodyPr/>
        <a:lstStyle/>
        <a:p>
          <a:endParaRPr lang="en-US" sz="1100"/>
        </a:p>
      </dgm:t>
    </dgm:pt>
    <dgm:pt modelId="{B71AB793-3AFF-AA4C-8D2B-B5FE3C84704B}" type="parTrans" cxnId="{9AFA1CBF-E0AB-9944-8BFF-335B7C5A9F68}">
      <dgm:prSet/>
      <dgm:spPr/>
      <dgm:t>
        <a:bodyPr/>
        <a:lstStyle/>
        <a:p>
          <a:endParaRPr lang="en-US"/>
        </a:p>
      </dgm:t>
    </dgm:pt>
    <dgm:pt modelId="{FD7BC017-4F13-1F44-A90F-035BAEA25AC9}" type="sibTrans" cxnId="{9AFA1CBF-E0AB-9944-8BFF-335B7C5A9F68}">
      <dgm:prSet/>
      <dgm:spPr/>
      <dgm:t>
        <a:bodyPr/>
        <a:lstStyle/>
        <a:p>
          <a:endParaRPr lang="en-US"/>
        </a:p>
      </dgm:t>
    </dgm:pt>
    <dgm:pt modelId="{A8C71C01-195A-9442-83B2-96DD3E8E3069}">
      <dgm:prSet custT="1"/>
      <dgm:spPr/>
      <dgm:t>
        <a:bodyPr/>
        <a:lstStyle/>
        <a:p>
          <a:endParaRPr lang="en-US" sz="1100"/>
        </a:p>
      </dgm:t>
    </dgm:pt>
    <dgm:pt modelId="{8545498A-6951-A64F-8901-950351CCBD87}" type="parTrans" cxnId="{9EAB2763-4A28-4F44-B7A6-3F6B39EB4AFD}">
      <dgm:prSet/>
      <dgm:spPr/>
      <dgm:t>
        <a:bodyPr/>
        <a:lstStyle/>
        <a:p>
          <a:endParaRPr lang="en-US"/>
        </a:p>
      </dgm:t>
    </dgm:pt>
    <dgm:pt modelId="{2B77A461-7AAC-A04C-8B60-4FEB09EAC3DB}" type="sibTrans" cxnId="{9EAB2763-4A28-4F44-B7A6-3F6B39EB4AFD}">
      <dgm:prSet/>
      <dgm:spPr/>
      <dgm:t>
        <a:bodyPr/>
        <a:lstStyle/>
        <a:p>
          <a:endParaRPr lang="en-US"/>
        </a:p>
      </dgm:t>
    </dgm:pt>
    <dgm:pt modelId="{CB5D70CB-5879-AB47-B526-BD4FF14D5E66}" type="pres">
      <dgm:prSet presAssocID="{D4B0B48F-C597-464C-B563-C705B0B71451}" presName="linear" presStyleCnt="0">
        <dgm:presLayoutVars>
          <dgm:animLvl val="lvl"/>
          <dgm:resizeHandles val="exact"/>
        </dgm:presLayoutVars>
      </dgm:prSet>
      <dgm:spPr/>
    </dgm:pt>
    <dgm:pt modelId="{E88BC242-16E4-A046-A0D4-91C8A5012272}" type="pres">
      <dgm:prSet presAssocID="{9096AAEA-8AC9-4197-9466-A47E458C8C7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E81F4B2-02FA-534F-8414-B5C3DB672BFA}" type="pres">
      <dgm:prSet presAssocID="{9096AAEA-8AC9-4197-9466-A47E458C8C70}" presName="childText" presStyleLbl="revTx" presStyleIdx="0" presStyleCnt="3">
        <dgm:presLayoutVars>
          <dgm:bulletEnabled val="1"/>
        </dgm:presLayoutVars>
      </dgm:prSet>
      <dgm:spPr/>
    </dgm:pt>
    <dgm:pt modelId="{F61F5524-C3D0-0345-85A7-A43D72F67F4B}" type="pres">
      <dgm:prSet presAssocID="{E6883904-E84C-4B2B-8617-05F3D6B25E0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401AFA3-707A-8946-AF07-A07E110865A6}" type="pres">
      <dgm:prSet presAssocID="{E6883904-E84C-4B2B-8617-05F3D6B25E04}" presName="childText" presStyleLbl="revTx" presStyleIdx="1" presStyleCnt="3">
        <dgm:presLayoutVars>
          <dgm:bulletEnabled val="1"/>
        </dgm:presLayoutVars>
      </dgm:prSet>
      <dgm:spPr/>
    </dgm:pt>
    <dgm:pt modelId="{017E1008-45DC-6B46-8286-BC632FA2C97A}" type="pres">
      <dgm:prSet presAssocID="{A68CFE11-3E62-4450-92C6-C4ABA66F448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E87FACE-BFD2-6848-9B2E-FCB34181B759}" type="pres">
      <dgm:prSet presAssocID="{A68CFE11-3E62-4450-92C6-C4ABA66F448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2BFF300-6611-453A-B819-3E9C1A0D813E}" srcId="{A68CFE11-3E62-4450-92C6-C4ABA66F448F}" destId="{D2E01922-8342-455B-BDF9-63516233D53B}" srcOrd="0" destOrd="0" parTransId="{ED8BC213-6AB4-4161-9A50-CE57126EE8B1}" sibTransId="{408A4661-52FC-4E2E-9433-29AF7D9B3410}"/>
    <dgm:cxn modelId="{EF5F200B-F605-44FE-8EEF-AB0C001134BB}" srcId="{9096AAEA-8AC9-4197-9466-A47E458C8C70}" destId="{84BAF3DE-3631-4E9E-836D-3F340D56A1A0}" srcOrd="3" destOrd="0" parTransId="{9BACA883-472B-4B71-88AC-E3A879BECFCC}" sibTransId="{D69EA116-42A6-4748-9962-17C5168631B0}"/>
    <dgm:cxn modelId="{A80FA711-5699-B54C-9C83-3B95521A3EB4}" type="presOf" srcId="{CC50B1FA-05A9-A148-9A95-5A4F65B9BC1B}" destId="{AE81F4B2-02FA-534F-8414-B5C3DB672BFA}" srcOrd="0" destOrd="6" presId="urn:microsoft.com/office/officeart/2005/8/layout/vList2"/>
    <dgm:cxn modelId="{51F72714-0C74-6845-99C5-745B36A43A01}" type="presOf" srcId="{D2E01922-8342-455B-BDF9-63516233D53B}" destId="{8E87FACE-BFD2-6848-9B2E-FCB34181B759}" srcOrd="0" destOrd="0" presId="urn:microsoft.com/office/officeart/2005/8/layout/vList2"/>
    <dgm:cxn modelId="{45BA0D16-B4EF-4C17-88E2-40F5561DD4B2}" srcId="{D4B0B48F-C597-464C-B563-C705B0B71451}" destId="{E6883904-E84C-4B2B-8617-05F3D6B25E04}" srcOrd="1" destOrd="0" parTransId="{94EFB2B0-9B9C-44AE-BA94-4CFBA033076F}" sibTransId="{8A364ED3-A367-4287-ABC9-74A5DD5AFDBE}"/>
    <dgm:cxn modelId="{F299191C-94A6-409C-8A9F-7D80018E7DAE}" srcId="{E6883904-E84C-4B2B-8617-05F3D6B25E04}" destId="{4303EF8C-1470-4E12-86E5-237BF55AD9CC}" srcOrd="1" destOrd="0" parTransId="{F9E4BC5B-A7F6-4556-951B-67E5E03AEEF2}" sibTransId="{60D4432B-C444-4869-AF82-2FDF4DF85D24}"/>
    <dgm:cxn modelId="{4E237D25-3351-490E-9C29-BD88579D4F6A}" srcId="{9096AAEA-8AC9-4197-9466-A47E458C8C70}" destId="{E878D820-E5FD-4665-BEBA-86D5D36DF793}" srcOrd="0" destOrd="0" parTransId="{1D10FC28-C364-4DEB-9B34-D0CEF8EB27F7}" sibTransId="{91DF2DDE-5A58-4FE4-9194-1C3DD93A2D2E}"/>
    <dgm:cxn modelId="{CA799127-2B15-42DB-87B2-0D98094641EC}" srcId="{9096AAEA-8AC9-4197-9466-A47E458C8C70}" destId="{1CC3F06E-ABC3-4165-905D-42B68FFE53EC}" srcOrd="1" destOrd="0" parTransId="{F8CAB5FC-6090-45A6-884E-123BA49EC246}" sibTransId="{AC8B87C1-21BE-4FC4-AEF2-2C1934FAC4E8}"/>
    <dgm:cxn modelId="{85C6452E-CF68-C144-880C-72070BB25CB0}" type="presOf" srcId="{D4B0B48F-C597-464C-B563-C705B0B71451}" destId="{CB5D70CB-5879-AB47-B526-BD4FF14D5E66}" srcOrd="0" destOrd="0" presId="urn:microsoft.com/office/officeart/2005/8/layout/vList2"/>
    <dgm:cxn modelId="{BFF09F45-A991-2A42-8336-725DF26756E2}" type="presOf" srcId="{A68CFE11-3E62-4450-92C6-C4ABA66F448F}" destId="{017E1008-45DC-6B46-8286-BC632FA2C97A}" srcOrd="0" destOrd="0" presId="urn:microsoft.com/office/officeart/2005/8/layout/vList2"/>
    <dgm:cxn modelId="{1741DE4A-7F99-DA44-B9B6-593C477DD552}" type="presOf" srcId="{1CC3F06E-ABC3-4165-905D-42B68FFE53EC}" destId="{AE81F4B2-02FA-534F-8414-B5C3DB672BFA}" srcOrd="0" destOrd="1" presId="urn:microsoft.com/office/officeart/2005/8/layout/vList2"/>
    <dgm:cxn modelId="{24369A5C-8B27-4DD9-88BE-753EF049ED8F}" srcId="{D4B0B48F-C597-464C-B563-C705B0B71451}" destId="{A68CFE11-3E62-4450-92C6-C4ABA66F448F}" srcOrd="2" destOrd="0" parTransId="{7BF4B2B8-B91E-406A-B4E1-B397C49DFF80}" sibTransId="{AE2B89CC-AB26-45E0-86D7-1E17E375088D}"/>
    <dgm:cxn modelId="{9EAB2763-4A28-4F44-B7A6-3F6B39EB4AFD}" srcId="{E6883904-E84C-4B2B-8617-05F3D6B25E04}" destId="{A8C71C01-195A-9442-83B2-96DD3E8E3069}" srcOrd="5" destOrd="0" parTransId="{8545498A-6951-A64F-8901-950351CCBD87}" sibTransId="{2B77A461-7AAC-A04C-8B60-4FEB09EAC3DB}"/>
    <dgm:cxn modelId="{4592D377-CC44-4646-A2B6-A00E9185D798}" type="presOf" srcId="{E6883904-E84C-4B2B-8617-05F3D6B25E04}" destId="{F61F5524-C3D0-0345-85A7-A43D72F67F4B}" srcOrd="0" destOrd="0" presId="urn:microsoft.com/office/officeart/2005/8/layout/vList2"/>
    <dgm:cxn modelId="{4840257B-5E81-C045-A194-5A9BA499995A}" type="presOf" srcId="{2630319E-EC44-4C5C-8A55-C90FE4995CFA}" destId="{3401AFA3-707A-8946-AF07-A07E110865A6}" srcOrd="0" destOrd="3" presId="urn:microsoft.com/office/officeart/2005/8/layout/vList2"/>
    <dgm:cxn modelId="{7155A87B-1497-4A24-BBFB-30AED5E9B94D}" srcId="{9096AAEA-8AC9-4197-9466-A47E458C8C70}" destId="{C4B91138-D271-43C3-8315-E91DA923B3FD}" srcOrd="5" destOrd="0" parTransId="{13AE657E-7C60-4DB9-A0E9-8C21E89E81FE}" sibTransId="{3A5A9F27-73F7-451F-85D6-915530816E32}"/>
    <dgm:cxn modelId="{26F2AD7D-5447-E344-804D-262C48D45AF5}" type="presOf" srcId="{84BAF3DE-3631-4E9E-836D-3F340D56A1A0}" destId="{AE81F4B2-02FA-534F-8414-B5C3DB672BFA}" srcOrd="0" destOrd="3" presId="urn:microsoft.com/office/officeart/2005/8/layout/vList2"/>
    <dgm:cxn modelId="{0834A77E-D2ED-46CA-A9D7-F38FFACA9D71}" srcId="{E6883904-E84C-4B2B-8617-05F3D6B25E04}" destId="{F8E11549-350B-4878-8423-7BF067C23A0A}" srcOrd="2" destOrd="0" parTransId="{957A91F5-45D7-48CB-ADD7-C668BF041CA4}" sibTransId="{96C08369-CAA7-4621-B42A-865A8C333D52}"/>
    <dgm:cxn modelId="{E437C581-951D-AD48-9F3D-FAD63C182F4A}" type="presOf" srcId="{E878D820-E5FD-4665-BEBA-86D5D36DF793}" destId="{AE81F4B2-02FA-534F-8414-B5C3DB672BFA}" srcOrd="0" destOrd="0" presId="urn:microsoft.com/office/officeart/2005/8/layout/vList2"/>
    <dgm:cxn modelId="{96D3C785-1CC2-458B-99EB-DAB6BD9CF72E}" srcId="{E6883904-E84C-4B2B-8617-05F3D6B25E04}" destId="{4F17ADCF-CBB5-4D59-B5D6-3B66E85439E6}" srcOrd="0" destOrd="0" parTransId="{8E51519D-3156-4DB7-8852-2FB6DD277688}" sibTransId="{80B62698-51AB-4C7F-86ED-57EA6696A586}"/>
    <dgm:cxn modelId="{A650F38A-E9EF-124F-9E8E-C52B35B2A5DF}" type="presOf" srcId="{4F17ADCF-CBB5-4D59-B5D6-3B66E85439E6}" destId="{3401AFA3-707A-8946-AF07-A07E110865A6}" srcOrd="0" destOrd="0" presId="urn:microsoft.com/office/officeart/2005/8/layout/vList2"/>
    <dgm:cxn modelId="{C7EF048C-E6C5-3C41-9908-7BB337E55B6B}" type="presOf" srcId="{C4B91138-D271-43C3-8315-E91DA923B3FD}" destId="{AE81F4B2-02FA-534F-8414-B5C3DB672BFA}" srcOrd="0" destOrd="5" presId="urn:microsoft.com/office/officeart/2005/8/layout/vList2"/>
    <dgm:cxn modelId="{0514188C-89C6-9643-93C2-4952421CF624}" type="presOf" srcId="{03B49E2D-34C6-4441-9270-5A89A589C7D0}" destId="{AE81F4B2-02FA-534F-8414-B5C3DB672BFA}" srcOrd="0" destOrd="4" presId="urn:microsoft.com/office/officeart/2005/8/layout/vList2"/>
    <dgm:cxn modelId="{A8F04F8E-0301-48AB-8E7A-72C858DEC721}" srcId="{E6883904-E84C-4B2B-8617-05F3D6B25E04}" destId="{2630319E-EC44-4C5C-8A55-C90FE4995CFA}" srcOrd="3" destOrd="0" parTransId="{DEED4CA4-924C-4ECF-9889-E8A683A62226}" sibTransId="{7F8FD55E-7AF7-4D81-8C22-32261D3DC08E}"/>
    <dgm:cxn modelId="{0895B7B1-7732-4E4F-866A-BE9AAA19CFCE}" type="presOf" srcId="{2C43F850-02FC-4FE8-8D3F-8BE5DF2B8BB5}" destId="{3401AFA3-707A-8946-AF07-A07E110865A6}" srcOrd="0" destOrd="4" presId="urn:microsoft.com/office/officeart/2005/8/layout/vList2"/>
    <dgm:cxn modelId="{6A9B02BB-CAA5-44E2-8BAB-D0431A5F8506}" srcId="{9096AAEA-8AC9-4197-9466-A47E458C8C70}" destId="{03B49E2D-34C6-4441-9270-5A89A589C7D0}" srcOrd="4" destOrd="0" parTransId="{AA881F3A-00E5-43D5-93DE-B625B003CB5F}" sibTransId="{35FA95CA-6E9A-4132-94B3-4EB403D809A6}"/>
    <dgm:cxn modelId="{A678EEBB-E561-A84C-824E-987330A387FF}" type="presOf" srcId="{F8E11549-350B-4878-8423-7BF067C23A0A}" destId="{3401AFA3-707A-8946-AF07-A07E110865A6}" srcOrd="0" destOrd="2" presId="urn:microsoft.com/office/officeart/2005/8/layout/vList2"/>
    <dgm:cxn modelId="{9AFA1CBF-E0AB-9944-8BFF-335B7C5A9F68}" srcId="{9096AAEA-8AC9-4197-9466-A47E458C8C70}" destId="{CC50B1FA-05A9-A148-9A95-5A4F65B9BC1B}" srcOrd="6" destOrd="0" parTransId="{B71AB793-3AFF-AA4C-8D2B-B5FE3C84704B}" sibTransId="{FD7BC017-4F13-1F44-A90F-035BAEA25AC9}"/>
    <dgm:cxn modelId="{88CE4EC5-7E24-4E81-BBAE-A29F9E015961}" srcId="{E6883904-E84C-4B2B-8617-05F3D6B25E04}" destId="{2C43F850-02FC-4FE8-8D3F-8BE5DF2B8BB5}" srcOrd="4" destOrd="0" parTransId="{E4F4D81F-CDBD-4CE7-A743-42782EEE715D}" sibTransId="{BDA1C11D-3299-46D5-AD14-A9B4A348BEA4}"/>
    <dgm:cxn modelId="{D41DFAD5-49E0-FC47-B52D-4EE2ED95B762}" type="presOf" srcId="{4303EF8C-1470-4E12-86E5-237BF55AD9CC}" destId="{3401AFA3-707A-8946-AF07-A07E110865A6}" srcOrd="0" destOrd="1" presId="urn:microsoft.com/office/officeart/2005/8/layout/vList2"/>
    <dgm:cxn modelId="{F320FAD5-F98F-C749-BBDF-C43882487755}" type="presOf" srcId="{809A7B2F-B94D-446B-B2DD-744FD717CF71}" destId="{AE81F4B2-02FA-534F-8414-B5C3DB672BFA}" srcOrd="0" destOrd="2" presId="urn:microsoft.com/office/officeart/2005/8/layout/vList2"/>
    <dgm:cxn modelId="{311129D8-6E95-4530-9A0B-3A9D5AAA52FC}" srcId="{D4B0B48F-C597-464C-B563-C705B0B71451}" destId="{9096AAEA-8AC9-4197-9466-A47E458C8C70}" srcOrd="0" destOrd="0" parTransId="{997E59AB-3E4F-4E20-AB97-FB6B1D8B5123}" sibTransId="{168AF351-7202-4F99-8C6B-40A1FECCA884}"/>
    <dgm:cxn modelId="{FF8877DB-7E18-46C8-A377-D34C517DE69F}" srcId="{9096AAEA-8AC9-4197-9466-A47E458C8C70}" destId="{809A7B2F-B94D-446B-B2DD-744FD717CF71}" srcOrd="2" destOrd="0" parTransId="{E23B6DEA-B057-4068-96FA-D2348AA8F71F}" sibTransId="{B195174D-3E5B-49A0-9CBF-B12C9C849EFF}"/>
    <dgm:cxn modelId="{3282E7EE-F083-CA45-9E90-9BB4B9D0F07E}" type="presOf" srcId="{9096AAEA-8AC9-4197-9466-A47E458C8C70}" destId="{E88BC242-16E4-A046-A0D4-91C8A5012272}" srcOrd="0" destOrd="0" presId="urn:microsoft.com/office/officeart/2005/8/layout/vList2"/>
    <dgm:cxn modelId="{623DC7FD-A9D2-DF41-BD0E-D13C478480BA}" type="presOf" srcId="{A8C71C01-195A-9442-83B2-96DD3E8E3069}" destId="{3401AFA3-707A-8946-AF07-A07E110865A6}" srcOrd="0" destOrd="5" presId="urn:microsoft.com/office/officeart/2005/8/layout/vList2"/>
    <dgm:cxn modelId="{99C420DC-670A-E34E-A9B2-3F7C5AE81C6A}" type="presParOf" srcId="{CB5D70CB-5879-AB47-B526-BD4FF14D5E66}" destId="{E88BC242-16E4-A046-A0D4-91C8A5012272}" srcOrd="0" destOrd="0" presId="urn:microsoft.com/office/officeart/2005/8/layout/vList2"/>
    <dgm:cxn modelId="{BDDFC2D5-2BFF-8549-8E98-C3D0882C57B0}" type="presParOf" srcId="{CB5D70CB-5879-AB47-B526-BD4FF14D5E66}" destId="{AE81F4B2-02FA-534F-8414-B5C3DB672BFA}" srcOrd="1" destOrd="0" presId="urn:microsoft.com/office/officeart/2005/8/layout/vList2"/>
    <dgm:cxn modelId="{36733E9C-9EC8-464F-8CBE-BA9803A3D675}" type="presParOf" srcId="{CB5D70CB-5879-AB47-B526-BD4FF14D5E66}" destId="{F61F5524-C3D0-0345-85A7-A43D72F67F4B}" srcOrd="2" destOrd="0" presId="urn:microsoft.com/office/officeart/2005/8/layout/vList2"/>
    <dgm:cxn modelId="{32D762E6-D300-7E4D-909D-EE57C3E67888}" type="presParOf" srcId="{CB5D70CB-5879-AB47-B526-BD4FF14D5E66}" destId="{3401AFA3-707A-8946-AF07-A07E110865A6}" srcOrd="3" destOrd="0" presId="urn:microsoft.com/office/officeart/2005/8/layout/vList2"/>
    <dgm:cxn modelId="{0E1E7CB2-07B1-D24B-8971-37FB59B46F84}" type="presParOf" srcId="{CB5D70CB-5879-AB47-B526-BD4FF14D5E66}" destId="{017E1008-45DC-6B46-8286-BC632FA2C97A}" srcOrd="4" destOrd="0" presId="urn:microsoft.com/office/officeart/2005/8/layout/vList2"/>
    <dgm:cxn modelId="{E94F809A-0F86-1146-B43E-46EA742EEC8F}" type="presParOf" srcId="{CB5D70CB-5879-AB47-B526-BD4FF14D5E66}" destId="{8E87FACE-BFD2-6848-9B2E-FCB34181B75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B5BCA7-4770-4294-B94C-CED137920F5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DBB563C-6642-49CE-AEF5-3E139493092C}">
      <dgm:prSet/>
      <dgm:spPr/>
      <dgm:t>
        <a:bodyPr/>
        <a:lstStyle/>
        <a:p>
          <a:pPr rtl="0"/>
          <a:r>
            <a:rPr lang="en-US"/>
            <a:t>Many </a:t>
          </a:r>
          <a:r>
            <a:rPr lang="en-US">
              <a:latin typeface="Gill Sans MT" panose="020B0502020104020203"/>
            </a:rPr>
            <a:t>engagement events</a:t>
          </a:r>
          <a:r>
            <a:rPr lang="en-US"/>
            <a:t> throughout the week</a:t>
          </a:r>
        </a:p>
      </dgm:t>
    </dgm:pt>
    <dgm:pt modelId="{D2894E16-8B74-4B1E-919D-646A36C53BAE}" type="parTrans" cxnId="{509FF232-FF07-40D2-86D2-DE86BEB609A9}">
      <dgm:prSet/>
      <dgm:spPr/>
      <dgm:t>
        <a:bodyPr/>
        <a:lstStyle/>
        <a:p>
          <a:endParaRPr lang="en-US"/>
        </a:p>
      </dgm:t>
    </dgm:pt>
    <dgm:pt modelId="{87751ECC-ED53-46E0-B7C8-7B1C9693413C}" type="sibTrans" cxnId="{509FF232-FF07-40D2-86D2-DE86BEB609A9}">
      <dgm:prSet/>
      <dgm:spPr/>
      <dgm:t>
        <a:bodyPr/>
        <a:lstStyle/>
        <a:p>
          <a:endParaRPr lang="en-US"/>
        </a:p>
      </dgm:t>
    </dgm:pt>
    <dgm:pt modelId="{1B5677AE-8875-44B6-99EA-B261C17461C9}">
      <dgm:prSet/>
      <dgm:spPr/>
      <dgm:t>
        <a:bodyPr/>
        <a:lstStyle/>
        <a:p>
          <a:r>
            <a:rPr lang="en-US"/>
            <a:t>Hear a broad range of community values, ideas and priorities for the LUP and CCP</a:t>
          </a:r>
        </a:p>
      </dgm:t>
    </dgm:pt>
    <dgm:pt modelId="{557AA96F-B588-4562-A792-39EDFFE6F42A}" type="parTrans" cxnId="{FA3E2846-5F90-4EDE-B17A-AF08EA7D9633}">
      <dgm:prSet/>
      <dgm:spPr/>
      <dgm:t>
        <a:bodyPr/>
        <a:lstStyle/>
        <a:p>
          <a:endParaRPr lang="en-US"/>
        </a:p>
      </dgm:t>
    </dgm:pt>
    <dgm:pt modelId="{827E129A-6228-4D2D-9CC8-26CEFEA8708D}" type="sibTrans" cxnId="{FA3E2846-5F90-4EDE-B17A-AF08EA7D9633}">
      <dgm:prSet/>
      <dgm:spPr/>
      <dgm:t>
        <a:bodyPr/>
        <a:lstStyle/>
        <a:p>
          <a:endParaRPr lang="en-US"/>
        </a:p>
      </dgm:t>
    </dgm:pt>
    <dgm:pt modelId="{D391ADA1-CFA9-413B-B205-61A9F2773D6E}">
      <dgm:prSet/>
      <dgm:spPr/>
      <dgm:t>
        <a:bodyPr/>
        <a:lstStyle/>
        <a:p>
          <a:r>
            <a:rPr lang="en-US"/>
            <a:t>On- and off-reserve meeting locations</a:t>
          </a:r>
        </a:p>
      </dgm:t>
    </dgm:pt>
    <dgm:pt modelId="{B9521398-FBB5-4E8F-A53D-A49D93EDC4A3}" type="parTrans" cxnId="{A932A068-8A8A-49B0-A49E-36643CA8B792}">
      <dgm:prSet/>
      <dgm:spPr/>
      <dgm:t>
        <a:bodyPr/>
        <a:lstStyle/>
        <a:p>
          <a:endParaRPr lang="en-US"/>
        </a:p>
      </dgm:t>
    </dgm:pt>
    <dgm:pt modelId="{A5226DCD-6554-4C7D-A807-0BDFA2569C8D}" type="sibTrans" cxnId="{A932A068-8A8A-49B0-A49E-36643CA8B792}">
      <dgm:prSet/>
      <dgm:spPr/>
      <dgm:t>
        <a:bodyPr/>
        <a:lstStyle/>
        <a:p>
          <a:endParaRPr lang="en-US"/>
        </a:p>
      </dgm:t>
    </dgm:pt>
    <dgm:pt modelId="{E462FA59-4DC9-464A-9395-6A6F9F24B857}">
      <dgm:prSet/>
      <dgm:spPr/>
      <dgm:t>
        <a:bodyPr/>
        <a:lstStyle/>
        <a:p>
          <a:r>
            <a:rPr lang="en-US"/>
            <a:t>Concept plan by end of the week!!</a:t>
          </a:r>
          <a:r>
            <a:rPr lang="en-CA"/>
            <a:t> </a:t>
          </a:r>
          <a:endParaRPr lang="en-US"/>
        </a:p>
      </dgm:t>
    </dgm:pt>
    <dgm:pt modelId="{92926863-5D61-4D1A-B2E4-A32E45EE221A}" type="parTrans" cxnId="{86B15B39-8E19-4B4C-ABAF-77ABE07889C2}">
      <dgm:prSet/>
      <dgm:spPr/>
      <dgm:t>
        <a:bodyPr/>
        <a:lstStyle/>
        <a:p>
          <a:endParaRPr lang="en-US"/>
        </a:p>
      </dgm:t>
    </dgm:pt>
    <dgm:pt modelId="{347E15B9-7617-4CBF-A956-26E0162A77B7}" type="sibTrans" cxnId="{86B15B39-8E19-4B4C-ABAF-77ABE07889C2}">
      <dgm:prSet/>
      <dgm:spPr/>
      <dgm:t>
        <a:bodyPr/>
        <a:lstStyle/>
        <a:p>
          <a:endParaRPr lang="en-US"/>
        </a:p>
      </dgm:t>
    </dgm:pt>
    <dgm:pt modelId="{750A3FDB-280B-4603-85CB-B42F43DD6409}">
      <dgm:prSet/>
      <dgm:spPr/>
      <dgm:t>
        <a:bodyPr/>
        <a:lstStyle/>
        <a:p>
          <a:r>
            <a:rPr lang="en-CA"/>
            <a:t>Prize incentives</a:t>
          </a:r>
          <a:endParaRPr lang="en-US"/>
        </a:p>
      </dgm:t>
    </dgm:pt>
    <dgm:pt modelId="{8A40774B-98E6-4C1D-B80E-3B394E97CC0D}" type="parTrans" cxnId="{883DA391-7D35-463B-B45A-99542A9EA61D}">
      <dgm:prSet/>
      <dgm:spPr/>
      <dgm:t>
        <a:bodyPr/>
        <a:lstStyle/>
        <a:p>
          <a:endParaRPr lang="en-US"/>
        </a:p>
      </dgm:t>
    </dgm:pt>
    <dgm:pt modelId="{BA84BD7F-AA3B-45E7-BE0E-CBDD850E202F}" type="sibTrans" cxnId="{883DA391-7D35-463B-B45A-99542A9EA61D}">
      <dgm:prSet/>
      <dgm:spPr/>
      <dgm:t>
        <a:bodyPr/>
        <a:lstStyle/>
        <a:p>
          <a:endParaRPr lang="en-US"/>
        </a:p>
      </dgm:t>
    </dgm:pt>
    <dgm:pt modelId="{8B4D7D70-8C5B-4891-ADF4-C7DABE4BCAF0}">
      <dgm:prSet/>
      <dgm:spPr/>
      <dgm:t>
        <a:bodyPr/>
        <a:lstStyle/>
        <a:p>
          <a:r>
            <a:rPr lang="en-US"/>
            <a:t>February 18 – 22, 2025</a:t>
          </a:r>
        </a:p>
      </dgm:t>
    </dgm:pt>
    <dgm:pt modelId="{113026F4-C36B-448C-9302-62ACD14AEBD7}" type="parTrans" cxnId="{E54B6DAB-9015-48E9-BEAA-6F555B75AAC4}">
      <dgm:prSet/>
      <dgm:spPr/>
      <dgm:t>
        <a:bodyPr/>
        <a:lstStyle/>
        <a:p>
          <a:endParaRPr lang="en-US"/>
        </a:p>
      </dgm:t>
    </dgm:pt>
    <dgm:pt modelId="{217D5353-5883-4D3C-BDCF-6CFE314CB073}" type="sibTrans" cxnId="{E54B6DAB-9015-48E9-BEAA-6F555B75AAC4}">
      <dgm:prSet/>
      <dgm:spPr/>
      <dgm:t>
        <a:bodyPr/>
        <a:lstStyle/>
        <a:p>
          <a:endParaRPr lang="en-US"/>
        </a:p>
      </dgm:t>
    </dgm:pt>
    <dgm:pt modelId="{840B1A66-B397-6941-863E-58F03790AA85}" type="pres">
      <dgm:prSet presAssocID="{60B5BCA7-4770-4294-B94C-CED137920F59}" presName="linear" presStyleCnt="0">
        <dgm:presLayoutVars>
          <dgm:animLvl val="lvl"/>
          <dgm:resizeHandles val="exact"/>
        </dgm:presLayoutVars>
      </dgm:prSet>
      <dgm:spPr/>
    </dgm:pt>
    <dgm:pt modelId="{842A52D6-E686-734F-BDDB-AA8D361DA0AD}" type="pres">
      <dgm:prSet presAssocID="{CDBB563C-6642-49CE-AEF5-3E139493092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7586137-A4C0-0540-AFDE-11CF61B7AD2C}" type="pres">
      <dgm:prSet presAssocID="{87751ECC-ED53-46E0-B7C8-7B1C9693413C}" presName="spacer" presStyleCnt="0"/>
      <dgm:spPr/>
    </dgm:pt>
    <dgm:pt modelId="{D3DD9FD6-7BD9-6048-ACAB-40DB6B1F7CD3}" type="pres">
      <dgm:prSet presAssocID="{1B5677AE-8875-44B6-99EA-B261C17461C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4A899A3-3744-4B43-BC53-452C40CD62A1}" type="pres">
      <dgm:prSet presAssocID="{827E129A-6228-4D2D-9CC8-26CEFEA8708D}" presName="spacer" presStyleCnt="0"/>
      <dgm:spPr/>
    </dgm:pt>
    <dgm:pt modelId="{6A64B897-CD61-8144-B939-1170C45AFF48}" type="pres">
      <dgm:prSet presAssocID="{D391ADA1-CFA9-413B-B205-61A9F2773D6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E20C8E9-A032-4849-9D94-817227BB0B26}" type="pres">
      <dgm:prSet presAssocID="{A5226DCD-6554-4C7D-A807-0BDFA2569C8D}" presName="spacer" presStyleCnt="0"/>
      <dgm:spPr/>
    </dgm:pt>
    <dgm:pt modelId="{7AC52630-9E4F-0C40-8D61-C45435B43E90}" type="pres">
      <dgm:prSet presAssocID="{E462FA59-4DC9-464A-9395-6A6F9F24B85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EACC7F1-E564-9C46-8D47-0A0A3C3F9BB9}" type="pres">
      <dgm:prSet presAssocID="{347E15B9-7617-4CBF-A956-26E0162A77B7}" presName="spacer" presStyleCnt="0"/>
      <dgm:spPr/>
    </dgm:pt>
    <dgm:pt modelId="{89076FD7-FB6B-E64D-B166-5D53667F159E}" type="pres">
      <dgm:prSet presAssocID="{750A3FDB-280B-4603-85CB-B42F43DD640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3F9B910-FFB1-4442-8471-622D6DBF2D1E}" type="pres">
      <dgm:prSet presAssocID="{BA84BD7F-AA3B-45E7-BE0E-CBDD850E202F}" presName="spacer" presStyleCnt="0"/>
      <dgm:spPr/>
    </dgm:pt>
    <dgm:pt modelId="{353E708E-FCFF-2744-86F0-FB4B96AA5692}" type="pres">
      <dgm:prSet presAssocID="{8B4D7D70-8C5B-4891-ADF4-C7DABE4BCAF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BED311B-C8BD-F943-A791-A148D72D98A0}" type="presOf" srcId="{D391ADA1-CFA9-413B-B205-61A9F2773D6E}" destId="{6A64B897-CD61-8144-B939-1170C45AFF48}" srcOrd="0" destOrd="0" presId="urn:microsoft.com/office/officeart/2005/8/layout/vList2"/>
    <dgm:cxn modelId="{509FF232-FF07-40D2-86D2-DE86BEB609A9}" srcId="{60B5BCA7-4770-4294-B94C-CED137920F59}" destId="{CDBB563C-6642-49CE-AEF5-3E139493092C}" srcOrd="0" destOrd="0" parTransId="{D2894E16-8B74-4B1E-919D-646A36C53BAE}" sibTransId="{87751ECC-ED53-46E0-B7C8-7B1C9693413C}"/>
    <dgm:cxn modelId="{86B15B39-8E19-4B4C-ABAF-77ABE07889C2}" srcId="{60B5BCA7-4770-4294-B94C-CED137920F59}" destId="{E462FA59-4DC9-464A-9395-6A6F9F24B857}" srcOrd="3" destOrd="0" parTransId="{92926863-5D61-4D1A-B2E4-A32E45EE221A}" sibTransId="{347E15B9-7617-4CBF-A956-26E0162A77B7}"/>
    <dgm:cxn modelId="{BD81093E-75E6-4A4D-92C9-DB3A7EC52C61}" type="presOf" srcId="{60B5BCA7-4770-4294-B94C-CED137920F59}" destId="{840B1A66-B397-6941-863E-58F03790AA85}" srcOrd="0" destOrd="0" presId="urn:microsoft.com/office/officeart/2005/8/layout/vList2"/>
    <dgm:cxn modelId="{FA3E2846-5F90-4EDE-B17A-AF08EA7D9633}" srcId="{60B5BCA7-4770-4294-B94C-CED137920F59}" destId="{1B5677AE-8875-44B6-99EA-B261C17461C9}" srcOrd="1" destOrd="0" parTransId="{557AA96F-B588-4562-A792-39EDFFE6F42A}" sibTransId="{827E129A-6228-4D2D-9CC8-26CEFEA8708D}"/>
    <dgm:cxn modelId="{CE66D65B-B7F3-7C47-83C8-29790C9098E5}" type="presOf" srcId="{E462FA59-4DC9-464A-9395-6A6F9F24B857}" destId="{7AC52630-9E4F-0C40-8D61-C45435B43E90}" srcOrd="0" destOrd="0" presId="urn:microsoft.com/office/officeart/2005/8/layout/vList2"/>
    <dgm:cxn modelId="{8F26B965-376D-B74E-AD74-225BEB172A5C}" type="presOf" srcId="{750A3FDB-280B-4603-85CB-B42F43DD6409}" destId="{89076FD7-FB6B-E64D-B166-5D53667F159E}" srcOrd="0" destOrd="0" presId="urn:microsoft.com/office/officeart/2005/8/layout/vList2"/>
    <dgm:cxn modelId="{A932A068-8A8A-49B0-A49E-36643CA8B792}" srcId="{60B5BCA7-4770-4294-B94C-CED137920F59}" destId="{D391ADA1-CFA9-413B-B205-61A9F2773D6E}" srcOrd="2" destOrd="0" parTransId="{B9521398-FBB5-4E8F-A53D-A49D93EDC4A3}" sibTransId="{A5226DCD-6554-4C7D-A807-0BDFA2569C8D}"/>
    <dgm:cxn modelId="{883DA391-7D35-463B-B45A-99542A9EA61D}" srcId="{60B5BCA7-4770-4294-B94C-CED137920F59}" destId="{750A3FDB-280B-4603-85CB-B42F43DD6409}" srcOrd="4" destOrd="0" parTransId="{8A40774B-98E6-4C1D-B80E-3B394E97CC0D}" sibTransId="{BA84BD7F-AA3B-45E7-BE0E-CBDD850E202F}"/>
    <dgm:cxn modelId="{2881BF9B-F83B-FF45-BA32-5AA6F3D57FA8}" type="presOf" srcId="{1B5677AE-8875-44B6-99EA-B261C17461C9}" destId="{D3DD9FD6-7BD9-6048-ACAB-40DB6B1F7CD3}" srcOrd="0" destOrd="0" presId="urn:microsoft.com/office/officeart/2005/8/layout/vList2"/>
    <dgm:cxn modelId="{E54B6DAB-9015-48E9-BEAA-6F555B75AAC4}" srcId="{60B5BCA7-4770-4294-B94C-CED137920F59}" destId="{8B4D7D70-8C5B-4891-ADF4-C7DABE4BCAF0}" srcOrd="5" destOrd="0" parTransId="{113026F4-C36B-448C-9302-62ACD14AEBD7}" sibTransId="{217D5353-5883-4D3C-BDCF-6CFE314CB073}"/>
    <dgm:cxn modelId="{8BBBF5C7-488C-9848-9289-30A6B5EA6900}" type="presOf" srcId="{8B4D7D70-8C5B-4891-ADF4-C7DABE4BCAF0}" destId="{353E708E-FCFF-2744-86F0-FB4B96AA5692}" srcOrd="0" destOrd="0" presId="urn:microsoft.com/office/officeart/2005/8/layout/vList2"/>
    <dgm:cxn modelId="{7F967EFB-7385-FB45-AE65-5D537C69CE14}" type="presOf" srcId="{CDBB563C-6642-49CE-AEF5-3E139493092C}" destId="{842A52D6-E686-734F-BDDB-AA8D361DA0AD}" srcOrd="0" destOrd="0" presId="urn:microsoft.com/office/officeart/2005/8/layout/vList2"/>
    <dgm:cxn modelId="{4D011880-A811-B549-8037-FF094C1E470F}" type="presParOf" srcId="{840B1A66-B397-6941-863E-58F03790AA85}" destId="{842A52D6-E686-734F-BDDB-AA8D361DA0AD}" srcOrd="0" destOrd="0" presId="urn:microsoft.com/office/officeart/2005/8/layout/vList2"/>
    <dgm:cxn modelId="{C765D741-ADCC-B243-A6A1-90FAA7FD7181}" type="presParOf" srcId="{840B1A66-B397-6941-863E-58F03790AA85}" destId="{B7586137-A4C0-0540-AFDE-11CF61B7AD2C}" srcOrd="1" destOrd="0" presId="urn:microsoft.com/office/officeart/2005/8/layout/vList2"/>
    <dgm:cxn modelId="{C13590A2-50EC-0F43-A2D1-9B48D97DCEF6}" type="presParOf" srcId="{840B1A66-B397-6941-863E-58F03790AA85}" destId="{D3DD9FD6-7BD9-6048-ACAB-40DB6B1F7CD3}" srcOrd="2" destOrd="0" presId="urn:microsoft.com/office/officeart/2005/8/layout/vList2"/>
    <dgm:cxn modelId="{4DE8A47E-80FD-534B-8EDD-B558F539D264}" type="presParOf" srcId="{840B1A66-B397-6941-863E-58F03790AA85}" destId="{E4A899A3-3744-4B43-BC53-452C40CD62A1}" srcOrd="3" destOrd="0" presId="urn:microsoft.com/office/officeart/2005/8/layout/vList2"/>
    <dgm:cxn modelId="{F5EEA509-3259-2C40-BC42-6ACA6D049D05}" type="presParOf" srcId="{840B1A66-B397-6941-863E-58F03790AA85}" destId="{6A64B897-CD61-8144-B939-1170C45AFF48}" srcOrd="4" destOrd="0" presId="urn:microsoft.com/office/officeart/2005/8/layout/vList2"/>
    <dgm:cxn modelId="{46A6DEC4-C78B-9E4E-A6EA-6F3DB3EF3D1E}" type="presParOf" srcId="{840B1A66-B397-6941-863E-58F03790AA85}" destId="{AE20C8E9-A032-4849-9D94-817227BB0B26}" srcOrd="5" destOrd="0" presId="urn:microsoft.com/office/officeart/2005/8/layout/vList2"/>
    <dgm:cxn modelId="{46B6A9A9-3A48-494F-B25D-D28642C307F5}" type="presParOf" srcId="{840B1A66-B397-6941-863E-58F03790AA85}" destId="{7AC52630-9E4F-0C40-8D61-C45435B43E90}" srcOrd="6" destOrd="0" presId="urn:microsoft.com/office/officeart/2005/8/layout/vList2"/>
    <dgm:cxn modelId="{062A1A79-48C7-5247-91B3-804499734DBA}" type="presParOf" srcId="{840B1A66-B397-6941-863E-58F03790AA85}" destId="{BEACC7F1-E564-9C46-8D47-0A0A3C3F9BB9}" srcOrd="7" destOrd="0" presId="urn:microsoft.com/office/officeart/2005/8/layout/vList2"/>
    <dgm:cxn modelId="{A31898E3-3B86-C142-B529-CF723088D174}" type="presParOf" srcId="{840B1A66-B397-6941-863E-58F03790AA85}" destId="{89076FD7-FB6B-E64D-B166-5D53667F159E}" srcOrd="8" destOrd="0" presId="urn:microsoft.com/office/officeart/2005/8/layout/vList2"/>
    <dgm:cxn modelId="{B1784756-4F72-3944-A59B-9BBDE766E9FB}" type="presParOf" srcId="{840B1A66-B397-6941-863E-58F03790AA85}" destId="{03F9B910-FFB1-4442-8471-622D6DBF2D1E}" srcOrd="9" destOrd="0" presId="urn:microsoft.com/office/officeart/2005/8/layout/vList2"/>
    <dgm:cxn modelId="{2849276A-0E78-FE42-907F-C0794D87A60D}" type="presParOf" srcId="{840B1A66-B397-6941-863E-58F03790AA85}" destId="{353E708E-FCFF-2744-86F0-FB4B96AA569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3969E-6DF3-C144-8C80-DB1E5A4DEF9D}">
      <dsp:nvSpPr>
        <dsp:cNvPr id="0" name=""/>
        <dsp:cNvSpPr/>
      </dsp:nvSpPr>
      <dsp:spPr>
        <a:xfrm>
          <a:off x="0" y="601"/>
          <a:ext cx="420528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723AF4-50D3-2F46-9E6B-72349FDB09F1}">
      <dsp:nvSpPr>
        <dsp:cNvPr id="0" name=""/>
        <dsp:cNvSpPr/>
      </dsp:nvSpPr>
      <dsp:spPr>
        <a:xfrm>
          <a:off x="0" y="601"/>
          <a:ext cx="4205288" cy="703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Introductions</a:t>
          </a:r>
        </a:p>
      </dsp:txBody>
      <dsp:txXfrm>
        <a:off x="0" y="601"/>
        <a:ext cx="4205288" cy="703770"/>
      </dsp:txXfrm>
    </dsp:sp>
    <dsp:sp modelId="{FC01BB54-51DD-1548-879F-20CE6DA69B2A}">
      <dsp:nvSpPr>
        <dsp:cNvPr id="0" name=""/>
        <dsp:cNvSpPr/>
      </dsp:nvSpPr>
      <dsp:spPr>
        <a:xfrm>
          <a:off x="0" y="704372"/>
          <a:ext cx="4205288" cy="0"/>
        </a:xfrm>
        <a:prstGeom prst="line">
          <a:avLst/>
        </a:prstGeom>
        <a:gradFill rotWithShape="0">
          <a:gsLst>
            <a:gs pos="0">
              <a:schemeClr val="accent2">
                <a:hueOff val="-1725315"/>
                <a:satOff val="7643"/>
                <a:lumOff val="-281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725315"/>
                <a:satOff val="7643"/>
                <a:lumOff val="-281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725315"/>
                <a:satOff val="7643"/>
                <a:lumOff val="-281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725315"/>
              <a:satOff val="7643"/>
              <a:lumOff val="-28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3DC7D6-D946-CD4F-B775-6FE14A6D518B}">
      <dsp:nvSpPr>
        <dsp:cNvPr id="0" name=""/>
        <dsp:cNvSpPr/>
      </dsp:nvSpPr>
      <dsp:spPr>
        <a:xfrm>
          <a:off x="0" y="704372"/>
          <a:ext cx="4205288" cy="703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Definitions and Benefits</a:t>
          </a:r>
        </a:p>
      </dsp:txBody>
      <dsp:txXfrm>
        <a:off x="0" y="704372"/>
        <a:ext cx="4205288" cy="703770"/>
      </dsp:txXfrm>
    </dsp:sp>
    <dsp:sp modelId="{C4B9D71A-80B9-9142-81EF-4605A6B96618}">
      <dsp:nvSpPr>
        <dsp:cNvPr id="0" name=""/>
        <dsp:cNvSpPr/>
      </dsp:nvSpPr>
      <dsp:spPr>
        <a:xfrm>
          <a:off x="0" y="1408143"/>
          <a:ext cx="4205288" cy="0"/>
        </a:xfrm>
        <a:prstGeom prst="line">
          <a:avLst/>
        </a:prstGeom>
        <a:gradFill rotWithShape="0">
          <a:gsLst>
            <a:gs pos="0">
              <a:schemeClr val="accent2">
                <a:hueOff val="-3450630"/>
                <a:satOff val="15286"/>
                <a:lumOff val="-562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450630"/>
                <a:satOff val="15286"/>
                <a:lumOff val="-562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450630"/>
                <a:satOff val="15286"/>
                <a:lumOff val="-562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3450630"/>
              <a:satOff val="15286"/>
              <a:lumOff val="-56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0E2F2B-36D5-D94D-81F6-04F601201BF9}">
      <dsp:nvSpPr>
        <dsp:cNvPr id="0" name=""/>
        <dsp:cNvSpPr/>
      </dsp:nvSpPr>
      <dsp:spPr>
        <a:xfrm>
          <a:off x="0" y="1408143"/>
          <a:ext cx="4205288" cy="703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Planning Objectives</a:t>
          </a:r>
        </a:p>
      </dsp:txBody>
      <dsp:txXfrm>
        <a:off x="0" y="1408143"/>
        <a:ext cx="4205288" cy="703770"/>
      </dsp:txXfrm>
    </dsp:sp>
    <dsp:sp modelId="{07A8FABD-C4AC-D041-A8D7-07B361A5201C}">
      <dsp:nvSpPr>
        <dsp:cNvPr id="0" name=""/>
        <dsp:cNvSpPr/>
      </dsp:nvSpPr>
      <dsp:spPr>
        <a:xfrm>
          <a:off x="0" y="2111914"/>
          <a:ext cx="4205288" cy="0"/>
        </a:xfrm>
        <a:prstGeom prst="line">
          <a:avLst/>
        </a:prstGeom>
        <a:gradFill rotWithShape="0">
          <a:gsLst>
            <a:gs pos="0">
              <a:schemeClr val="accent2">
                <a:hueOff val="-5175945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5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5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5175945"/>
              <a:satOff val="22930"/>
              <a:lumOff val="-84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AA83B6-8BA6-7046-9802-00B5F21CC6BF}">
      <dsp:nvSpPr>
        <dsp:cNvPr id="0" name=""/>
        <dsp:cNvSpPr/>
      </dsp:nvSpPr>
      <dsp:spPr>
        <a:xfrm>
          <a:off x="0" y="2111914"/>
          <a:ext cx="4205288" cy="703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Planning Phases</a:t>
          </a:r>
        </a:p>
      </dsp:txBody>
      <dsp:txXfrm>
        <a:off x="0" y="2111914"/>
        <a:ext cx="4205288" cy="703770"/>
      </dsp:txXfrm>
    </dsp:sp>
    <dsp:sp modelId="{A31893D5-D659-0044-88A1-A57C1FD87BB6}">
      <dsp:nvSpPr>
        <dsp:cNvPr id="0" name=""/>
        <dsp:cNvSpPr/>
      </dsp:nvSpPr>
      <dsp:spPr>
        <a:xfrm>
          <a:off x="0" y="2815685"/>
          <a:ext cx="4205288" cy="0"/>
        </a:xfrm>
        <a:prstGeom prst="line">
          <a:avLst/>
        </a:prstGeom>
        <a:gradFill rotWithShape="0">
          <a:gsLst>
            <a:gs pos="0">
              <a:schemeClr val="accent2">
                <a:hueOff val="-6901260"/>
                <a:satOff val="30573"/>
                <a:lumOff val="-1124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901260"/>
                <a:satOff val="30573"/>
                <a:lumOff val="-1124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901260"/>
                <a:satOff val="30573"/>
                <a:lumOff val="-1124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6901260"/>
              <a:satOff val="30573"/>
              <a:lumOff val="-112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2B1A35-D282-C24D-A1FD-E5C3E54DCE94}">
      <dsp:nvSpPr>
        <dsp:cNvPr id="0" name=""/>
        <dsp:cNvSpPr/>
      </dsp:nvSpPr>
      <dsp:spPr>
        <a:xfrm>
          <a:off x="0" y="2815685"/>
          <a:ext cx="4205288" cy="703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Community Involvement</a:t>
          </a:r>
        </a:p>
      </dsp:txBody>
      <dsp:txXfrm>
        <a:off x="0" y="2815685"/>
        <a:ext cx="4205288" cy="703770"/>
      </dsp:txXfrm>
    </dsp:sp>
    <dsp:sp modelId="{B19086D3-5566-FF43-AE41-6D4A8495598C}">
      <dsp:nvSpPr>
        <dsp:cNvPr id="0" name=""/>
        <dsp:cNvSpPr/>
      </dsp:nvSpPr>
      <dsp:spPr>
        <a:xfrm>
          <a:off x="0" y="3519456"/>
          <a:ext cx="4205288" cy="0"/>
        </a:xfrm>
        <a:prstGeom prst="line">
          <a:avLst/>
        </a:prstGeom>
        <a:gradFill rotWithShape="0">
          <a:gsLst>
            <a:gs pos="0">
              <a:schemeClr val="accent2">
                <a:hueOff val="-8626575"/>
                <a:satOff val="38216"/>
                <a:lumOff val="-1405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8626575"/>
                <a:satOff val="38216"/>
                <a:lumOff val="-1405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8626575"/>
                <a:satOff val="38216"/>
                <a:lumOff val="-1405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8626575"/>
              <a:satOff val="38216"/>
              <a:lumOff val="-140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54D1BA-4EB5-2745-A158-97FDC628C43C}">
      <dsp:nvSpPr>
        <dsp:cNvPr id="0" name=""/>
        <dsp:cNvSpPr/>
      </dsp:nvSpPr>
      <dsp:spPr>
        <a:xfrm>
          <a:off x="0" y="3519456"/>
          <a:ext cx="4205288" cy="703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Your Questions</a:t>
          </a:r>
        </a:p>
      </dsp:txBody>
      <dsp:txXfrm>
        <a:off x="0" y="3519456"/>
        <a:ext cx="4205288" cy="703770"/>
      </dsp:txXfrm>
    </dsp:sp>
    <dsp:sp modelId="{26FC9795-BBE0-444C-88A7-1193CFF890FE}">
      <dsp:nvSpPr>
        <dsp:cNvPr id="0" name=""/>
        <dsp:cNvSpPr/>
      </dsp:nvSpPr>
      <dsp:spPr>
        <a:xfrm>
          <a:off x="0" y="4223227"/>
          <a:ext cx="4205288" cy="0"/>
        </a:xfrm>
        <a:prstGeom prst="line">
          <a:avLst/>
        </a:prstGeom>
        <a:gradFill rotWithShape="0">
          <a:gsLst>
            <a:gs pos="0">
              <a:schemeClr val="accent2">
                <a:hueOff val="-10351890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90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90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351890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27BD5A-A7B2-2649-A01F-9310585280B6}">
      <dsp:nvSpPr>
        <dsp:cNvPr id="0" name=""/>
        <dsp:cNvSpPr/>
      </dsp:nvSpPr>
      <dsp:spPr>
        <a:xfrm>
          <a:off x="0" y="4223227"/>
          <a:ext cx="4205288" cy="703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Prize Draw</a:t>
          </a:r>
        </a:p>
      </dsp:txBody>
      <dsp:txXfrm>
        <a:off x="0" y="4223227"/>
        <a:ext cx="4205288" cy="7037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BC242-16E4-A046-A0D4-91C8A5012272}">
      <dsp:nvSpPr>
        <dsp:cNvPr id="0" name=""/>
        <dsp:cNvSpPr/>
      </dsp:nvSpPr>
      <dsp:spPr>
        <a:xfrm>
          <a:off x="0" y="10717"/>
          <a:ext cx="5099813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Background Report</a:t>
          </a:r>
        </a:p>
      </dsp:txBody>
      <dsp:txXfrm>
        <a:off x="30842" y="41559"/>
        <a:ext cx="5038129" cy="570116"/>
      </dsp:txXfrm>
    </dsp:sp>
    <dsp:sp modelId="{AE81F4B2-02FA-534F-8414-B5C3DB672BFA}">
      <dsp:nvSpPr>
        <dsp:cNvPr id="0" name=""/>
        <dsp:cNvSpPr/>
      </dsp:nvSpPr>
      <dsp:spPr>
        <a:xfrm>
          <a:off x="0" y="642517"/>
          <a:ext cx="5099813" cy="2067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19" tIns="13970" rIns="78232" bIns="1397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Community features and history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Population projections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Community initiatives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Analysis of land needs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Infrastructure needs assessment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Community involvement process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100" kern="1200"/>
        </a:p>
      </dsp:txBody>
      <dsp:txXfrm>
        <a:off x="0" y="642517"/>
        <a:ext cx="5099813" cy="2067929"/>
      </dsp:txXfrm>
    </dsp:sp>
    <dsp:sp modelId="{F61F5524-C3D0-0345-85A7-A43D72F67F4B}">
      <dsp:nvSpPr>
        <dsp:cNvPr id="0" name=""/>
        <dsp:cNvSpPr/>
      </dsp:nvSpPr>
      <dsp:spPr>
        <a:xfrm>
          <a:off x="0" y="2710447"/>
          <a:ext cx="5099813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Land Use Plan</a:t>
          </a:r>
        </a:p>
      </dsp:txBody>
      <dsp:txXfrm>
        <a:off x="30842" y="2741289"/>
        <a:ext cx="5038129" cy="570116"/>
      </dsp:txXfrm>
    </dsp:sp>
    <dsp:sp modelId="{3401AFA3-707A-8946-AF07-A07E110865A6}">
      <dsp:nvSpPr>
        <dsp:cNvPr id="0" name=""/>
        <dsp:cNvSpPr/>
      </dsp:nvSpPr>
      <dsp:spPr>
        <a:xfrm>
          <a:off x="0" y="3342247"/>
          <a:ext cx="5099813" cy="1732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19" tIns="13970" rIns="78232" bIns="1397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Your vision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General &amp; specific land policies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Evaluation criteria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Priority actions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Maps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100" kern="1200"/>
        </a:p>
      </dsp:txBody>
      <dsp:txXfrm>
        <a:off x="0" y="3342247"/>
        <a:ext cx="5099813" cy="1732590"/>
      </dsp:txXfrm>
    </dsp:sp>
    <dsp:sp modelId="{017E1008-45DC-6B46-8286-BC632FA2C97A}">
      <dsp:nvSpPr>
        <dsp:cNvPr id="0" name=""/>
        <dsp:cNvSpPr/>
      </dsp:nvSpPr>
      <dsp:spPr>
        <a:xfrm>
          <a:off x="0" y="5074837"/>
          <a:ext cx="5099813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Poster Plan</a:t>
          </a:r>
        </a:p>
      </dsp:txBody>
      <dsp:txXfrm>
        <a:off x="30842" y="5105679"/>
        <a:ext cx="5038129" cy="570116"/>
      </dsp:txXfrm>
    </dsp:sp>
    <dsp:sp modelId="{8E87FACE-BFD2-6848-9B2E-FCB34181B759}">
      <dsp:nvSpPr>
        <dsp:cNvPr id="0" name=""/>
        <dsp:cNvSpPr/>
      </dsp:nvSpPr>
      <dsp:spPr>
        <a:xfrm>
          <a:off x="0" y="5706637"/>
          <a:ext cx="5099813" cy="62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1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Poster reference map with general and specific use areas and policies</a:t>
          </a:r>
        </a:p>
      </dsp:txBody>
      <dsp:txXfrm>
        <a:off x="0" y="5706637"/>
        <a:ext cx="5099813" cy="6287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A52D6-E686-734F-BDDB-AA8D361DA0AD}">
      <dsp:nvSpPr>
        <dsp:cNvPr id="0" name=""/>
        <dsp:cNvSpPr/>
      </dsp:nvSpPr>
      <dsp:spPr>
        <a:xfrm>
          <a:off x="0" y="249259"/>
          <a:ext cx="4205288" cy="6949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Many </a:t>
          </a:r>
          <a:r>
            <a:rPr lang="en-US" sz="1800" kern="1200">
              <a:latin typeface="Gill Sans MT" panose="020B0502020104020203"/>
            </a:rPr>
            <a:t>engagement events</a:t>
          </a:r>
          <a:r>
            <a:rPr lang="en-US" sz="1800" kern="1200"/>
            <a:t> throughout the week</a:t>
          </a:r>
        </a:p>
      </dsp:txBody>
      <dsp:txXfrm>
        <a:off x="33926" y="283185"/>
        <a:ext cx="4137436" cy="627128"/>
      </dsp:txXfrm>
    </dsp:sp>
    <dsp:sp modelId="{D3DD9FD6-7BD9-6048-ACAB-40DB6B1F7CD3}">
      <dsp:nvSpPr>
        <dsp:cNvPr id="0" name=""/>
        <dsp:cNvSpPr/>
      </dsp:nvSpPr>
      <dsp:spPr>
        <a:xfrm>
          <a:off x="0" y="996079"/>
          <a:ext cx="4205288" cy="694980"/>
        </a:xfrm>
        <a:prstGeom prst="roundRect">
          <a:avLst/>
        </a:prstGeom>
        <a:gradFill rotWithShape="0">
          <a:gsLst>
            <a:gs pos="0">
              <a:schemeClr val="accent2">
                <a:hueOff val="-2070378"/>
                <a:satOff val="9172"/>
                <a:lumOff val="-337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2070378"/>
                <a:satOff val="9172"/>
                <a:lumOff val="-337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2070378"/>
                <a:satOff val="9172"/>
                <a:lumOff val="-337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Hear a broad range of community values, ideas and priorities for the LUP and CCP</a:t>
          </a:r>
        </a:p>
      </dsp:txBody>
      <dsp:txXfrm>
        <a:off x="33926" y="1030005"/>
        <a:ext cx="4137436" cy="627128"/>
      </dsp:txXfrm>
    </dsp:sp>
    <dsp:sp modelId="{6A64B897-CD61-8144-B939-1170C45AFF48}">
      <dsp:nvSpPr>
        <dsp:cNvPr id="0" name=""/>
        <dsp:cNvSpPr/>
      </dsp:nvSpPr>
      <dsp:spPr>
        <a:xfrm>
          <a:off x="0" y="1742899"/>
          <a:ext cx="4205288" cy="694980"/>
        </a:xfrm>
        <a:prstGeom prst="roundRect">
          <a:avLst/>
        </a:prstGeom>
        <a:gradFill rotWithShape="0">
          <a:gsLst>
            <a:gs pos="0">
              <a:schemeClr val="accent2">
                <a:hueOff val="-4140756"/>
                <a:satOff val="18344"/>
                <a:lumOff val="-674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4140756"/>
                <a:satOff val="18344"/>
                <a:lumOff val="-6746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4140756"/>
                <a:satOff val="18344"/>
                <a:lumOff val="-6746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On- and off-reserve meeting locations</a:t>
          </a:r>
        </a:p>
      </dsp:txBody>
      <dsp:txXfrm>
        <a:off x="33926" y="1776825"/>
        <a:ext cx="4137436" cy="627128"/>
      </dsp:txXfrm>
    </dsp:sp>
    <dsp:sp modelId="{7AC52630-9E4F-0C40-8D61-C45435B43E90}">
      <dsp:nvSpPr>
        <dsp:cNvPr id="0" name=""/>
        <dsp:cNvSpPr/>
      </dsp:nvSpPr>
      <dsp:spPr>
        <a:xfrm>
          <a:off x="0" y="2489719"/>
          <a:ext cx="4205288" cy="694980"/>
        </a:xfrm>
        <a:prstGeom prst="roundRect">
          <a:avLst/>
        </a:prstGeom>
        <a:gradFill rotWithShape="0">
          <a:gsLst>
            <a:gs pos="0">
              <a:schemeClr val="accent2">
                <a:hueOff val="-6211134"/>
                <a:satOff val="27515"/>
                <a:lumOff val="-1011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211134"/>
                <a:satOff val="27515"/>
                <a:lumOff val="-10118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211134"/>
                <a:satOff val="27515"/>
                <a:lumOff val="-10118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Concept plan by end of the week!!</a:t>
          </a:r>
          <a:r>
            <a:rPr lang="en-CA" sz="1800" kern="1200"/>
            <a:t> </a:t>
          </a:r>
          <a:endParaRPr lang="en-US" sz="1800" kern="1200"/>
        </a:p>
      </dsp:txBody>
      <dsp:txXfrm>
        <a:off x="33926" y="2523645"/>
        <a:ext cx="4137436" cy="627128"/>
      </dsp:txXfrm>
    </dsp:sp>
    <dsp:sp modelId="{89076FD7-FB6B-E64D-B166-5D53667F159E}">
      <dsp:nvSpPr>
        <dsp:cNvPr id="0" name=""/>
        <dsp:cNvSpPr/>
      </dsp:nvSpPr>
      <dsp:spPr>
        <a:xfrm>
          <a:off x="0" y="3236539"/>
          <a:ext cx="4205288" cy="694980"/>
        </a:xfrm>
        <a:prstGeom prst="roundRect">
          <a:avLst/>
        </a:prstGeom>
        <a:gradFill rotWithShape="0">
          <a:gsLst>
            <a:gs pos="0">
              <a:schemeClr val="accent2">
                <a:hueOff val="-8281512"/>
                <a:satOff val="36687"/>
                <a:lumOff val="-1349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8281512"/>
                <a:satOff val="36687"/>
                <a:lumOff val="-1349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8281512"/>
                <a:satOff val="36687"/>
                <a:lumOff val="-1349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Prize incentives</a:t>
          </a:r>
          <a:endParaRPr lang="en-US" sz="1800" kern="1200"/>
        </a:p>
      </dsp:txBody>
      <dsp:txXfrm>
        <a:off x="33926" y="3270465"/>
        <a:ext cx="4137436" cy="627128"/>
      </dsp:txXfrm>
    </dsp:sp>
    <dsp:sp modelId="{353E708E-FCFF-2744-86F0-FB4B96AA5692}">
      <dsp:nvSpPr>
        <dsp:cNvPr id="0" name=""/>
        <dsp:cNvSpPr/>
      </dsp:nvSpPr>
      <dsp:spPr>
        <a:xfrm>
          <a:off x="0" y="3983359"/>
          <a:ext cx="4205288" cy="694980"/>
        </a:xfrm>
        <a:prstGeom prst="roundRect">
          <a:avLst/>
        </a:prstGeom>
        <a:gradFill rotWithShape="0">
          <a:gsLst>
            <a:gs pos="0">
              <a:schemeClr val="accent2">
                <a:hueOff val="-10351890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90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90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February 18 – 22, 2025</a:t>
          </a:r>
        </a:p>
      </dsp:txBody>
      <dsp:txXfrm>
        <a:off x="33926" y="4017285"/>
        <a:ext cx="4137436" cy="627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74490-428B-4689-AA25-69C970CA9251}" type="datetimeFigureOut">
              <a:rPr lang="en-CA" smtClean="0"/>
              <a:t>2024-11-26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7C1BA-589A-4E8E-A5EB-2D01F1B145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7158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82A1B43-24A1-2C49-8BBA-A1D21AC2267B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A2BC37-7E40-5345-9E47-7BECA94E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3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2BC37-7E40-5345-9E47-7BECA94E06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31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2BC37-7E40-5345-9E47-7BECA94E06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83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9AD41-C58F-EBE8-B5D8-4AE70E57B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537183-009F-E199-DE2C-F6EA952AC8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733351-0051-A979-DA5F-9AC2540D50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Bring and point to examples of LUPs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92947-98FD-ACFC-D1AD-50D8665DC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2BC37-7E40-5345-9E47-7BECA94E06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30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2BC37-7E40-5345-9E47-7BECA94E06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07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/>
              <a:t>Questions to consider in pre-planning:</a:t>
            </a:r>
            <a:endParaRPr lang="en-US" sz="2000">
              <a:solidFill>
                <a:schemeClr val="tx1"/>
              </a:solidFill>
              <a:latin typeface="+mj-lt"/>
            </a:endParaRPr>
          </a:p>
          <a:p>
            <a:r>
              <a:rPr lang="en-US" sz="2000">
                <a:solidFill>
                  <a:schemeClr val="tx1"/>
                </a:solidFill>
                <a:latin typeface="+mj-lt"/>
              </a:rPr>
              <a:t>What lands should be included in the Land Use Plan? All or part of the Reserve Lands?</a:t>
            </a:r>
          </a:p>
          <a:p>
            <a:r>
              <a:rPr lang="en-US" sz="2000">
                <a:solidFill>
                  <a:schemeClr val="tx1"/>
                </a:solidFill>
                <a:latin typeface="+mj-lt"/>
              </a:rPr>
              <a:t>Will the Plan include lands that are of interest for future additions to the Reserve? </a:t>
            </a:r>
          </a:p>
          <a:p>
            <a:pPr lvl="1"/>
            <a:r>
              <a:rPr lang="en-US" sz="2000">
                <a:solidFill>
                  <a:schemeClr val="tx1"/>
                </a:solidFill>
                <a:latin typeface="+mj-lt"/>
              </a:rPr>
              <a:t>Should the Plan consider how those lands will be used, protected or developed once they are added to the Reserve? </a:t>
            </a:r>
          </a:p>
          <a:p>
            <a:r>
              <a:rPr lang="en-US" sz="200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How will the Land Use Plan be funded?</a:t>
            </a:r>
            <a:r>
              <a:rPr lang="en-US" sz="2000">
                <a:solidFill>
                  <a:schemeClr val="tx1"/>
                </a:solidFill>
                <a:effectLst/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</a:p>
          <a:p>
            <a:r>
              <a:rPr lang="en-US" sz="2000">
                <a:solidFill>
                  <a:schemeClr val="tx1"/>
                </a:solidFill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How will we share the Land Use Plan with the community? </a:t>
            </a:r>
          </a:p>
          <a:p>
            <a:r>
              <a:rPr lang="en-US" sz="2000">
                <a:solidFill>
                  <a:schemeClr val="tx1"/>
                </a:solidFill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How will we engage the community and integrate their ideas into the Land Use Plan?</a:t>
            </a:r>
          </a:p>
          <a:p>
            <a:r>
              <a:rPr lang="en-US" sz="2000">
                <a:solidFill>
                  <a:schemeClr val="tx1"/>
                </a:solidFill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Will we need to create new jobs or training programs to implement the Land Use Plan?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BC37-7E40-5345-9E47-7BECA94E06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48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/>
              <a:t>Questions to consider in pre-planning:</a:t>
            </a:r>
            <a:endParaRPr lang="en-US" sz="2000">
              <a:solidFill>
                <a:schemeClr val="tx1"/>
              </a:solidFill>
              <a:latin typeface="+mj-lt"/>
            </a:endParaRPr>
          </a:p>
          <a:p>
            <a:r>
              <a:rPr lang="en-US" sz="2000">
                <a:solidFill>
                  <a:schemeClr val="tx1"/>
                </a:solidFill>
                <a:latin typeface="+mj-lt"/>
              </a:rPr>
              <a:t>What lands should be included in the Land Use Plan? All or part of the Reserve Lands?</a:t>
            </a:r>
          </a:p>
          <a:p>
            <a:r>
              <a:rPr lang="en-US" sz="2000">
                <a:solidFill>
                  <a:schemeClr val="tx1"/>
                </a:solidFill>
                <a:latin typeface="+mj-lt"/>
              </a:rPr>
              <a:t>Will the Plan include lands that are of interest for future additions to the Reserve? </a:t>
            </a:r>
          </a:p>
          <a:p>
            <a:pPr lvl="1"/>
            <a:r>
              <a:rPr lang="en-US" sz="2000">
                <a:solidFill>
                  <a:schemeClr val="tx1"/>
                </a:solidFill>
                <a:latin typeface="+mj-lt"/>
              </a:rPr>
              <a:t>Should the Plan consider how those lands will be used, protected or developed once they are added to the Reserve? </a:t>
            </a:r>
          </a:p>
          <a:p>
            <a:r>
              <a:rPr lang="en-US" sz="200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How will the Land Use Plan be funded?</a:t>
            </a:r>
            <a:r>
              <a:rPr lang="en-US" sz="2000">
                <a:solidFill>
                  <a:schemeClr val="tx1"/>
                </a:solidFill>
                <a:effectLst/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</a:p>
          <a:p>
            <a:r>
              <a:rPr lang="en-US" sz="2000">
                <a:solidFill>
                  <a:schemeClr val="tx1"/>
                </a:solidFill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How will we share the Land Use Plan with the community? </a:t>
            </a:r>
          </a:p>
          <a:p>
            <a:r>
              <a:rPr lang="en-US" sz="2000">
                <a:solidFill>
                  <a:schemeClr val="tx1"/>
                </a:solidFill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How will we engage the community and integrate their ideas into the Land Use Plan?</a:t>
            </a:r>
          </a:p>
          <a:p>
            <a:r>
              <a:rPr lang="en-US" sz="2000">
                <a:solidFill>
                  <a:schemeClr val="tx1"/>
                </a:solidFill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Will we need to create new jobs or training programs to implement the Land Use Plan?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BC37-7E40-5345-9E47-7BECA94E06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40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/>
              <a:t>Questions to consider in pre-planning:</a:t>
            </a:r>
            <a:endParaRPr lang="en-US" sz="2000">
              <a:solidFill>
                <a:schemeClr val="tx1"/>
              </a:solidFill>
              <a:latin typeface="+mj-lt"/>
            </a:endParaRPr>
          </a:p>
          <a:p>
            <a:r>
              <a:rPr lang="en-US" sz="2000">
                <a:solidFill>
                  <a:schemeClr val="tx1"/>
                </a:solidFill>
                <a:latin typeface="+mj-lt"/>
              </a:rPr>
              <a:t>What lands should be included in the Land Use Plan? All or part of the Reserve Lands?</a:t>
            </a:r>
          </a:p>
          <a:p>
            <a:r>
              <a:rPr lang="en-US" sz="2000">
                <a:solidFill>
                  <a:schemeClr val="tx1"/>
                </a:solidFill>
                <a:latin typeface="+mj-lt"/>
              </a:rPr>
              <a:t>Will the Plan include lands that are of interest for future additions to the Reserve? </a:t>
            </a:r>
          </a:p>
          <a:p>
            <a:pPr lvl="1"/>
            <a:r>
              <a:rPr lang="en-US" sz="2000">
                <a:solidFill>
                  <a:schemeClr val="tx1"/>
                </a:solidFill>
                <a:latin typeface="+mj-lt"/>
              </a:rPr>
              <a:t>Should the Plan consider how those lands will be used, protected or developed once they are added to the Reserve? </a:t>
            </a:r>
          </a:p>
          <a:p>
            <a:r>
              <a:rPr lang="en-US" sz="200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How will the Land Use Plan be funded?</a:t>
            </a:r>
            <a:r>
              <a:rPr lang="en-US" sz="2000">
                <a:solidFill>
                  <a:schemeClr val="tx1"/>
                </a:solidFill>
                <a:effectLst/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</a:p>
          <a:p>
            <a:r>
              <a:rPr lang="en-US" sz="2000">
                <a:solidFill>
                  <a:schemeClr val="tx1"/>
                </a:solidFill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How will we share the Land Use Plan with the community? </a:t>
            </a:r>
          </a:p>
          <a:p>
            <a:r>
              <a:rPr lang="en-US" sz="2000">
                <a:solidFill>
                  <a:schemeClr val="tx1"/>
                </a:solidFill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How will we engage the community and integrate their ideas into the Land Use Plan?</a:t>
            </a:r>
          </a:p>
          <a:p>
            <a:r>
              <a:rPr lang="en-US" sz="2000">
                <a:solidFill>
                  <a:schemeClr val="tx1"/>
                </a:solidFill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Will we need to create new jobs or training programs to implement the Land Use Plan?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BC37-7E40-5345-9E47-7BECA94E06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45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2BC37-7E40-5345-9E47-7BECA94E06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18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CAROLINE, JOANNA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2BC37-7E40-5345-9E47-7BECA94E06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00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CAROLINE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2BC37-7E40-5345-9E47-7BECA94E06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92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CAROLINE Bring and point to examples of LUPs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2BC37-7E40-5345-9E47-7BECA94E06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2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CAROLINE, CATHY AND PAM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2BC37-7E40-5345-9E47-7BECA94E06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12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2BC37-7E40-5345-9E47-7BECA94E06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68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2BC37-7E40-5345-9E47-7BECA94E06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7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2BC37-7E40-5345-9E47-7BECA94E06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45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846E-E315-6745-9EAD-0D819BCF4DD5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5330-4ECD-3746-9E7D-6EC0A8D3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14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5330-4ECD-3746-9E7D-6EC0A8D3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8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5330-4ECD-3746-9E7D-6EC0A8D3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4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1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5330-4ECD-3746-9E7D-6EC0A8D3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40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9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422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5330-4ECD-3746-9E7D-6EC0A8D3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2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5330-4ECD-3746-9E7D-6EC0A8D3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8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5330-4ECD-3746-9E7D-6EC0A8D3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2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5330-4ECD-3746-9E7D-6EC0A8D3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4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FEBRUARY 3,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Brunswick House First Nation –  land use plan</a:t>
            </a:r>
          </a:p>
          <a:p>
            <a:r>
              <a:rPr lang="en-US"/>
              <a:t>Pre-planning Council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8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48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260AA3-EAAB-BD2E-1134-4104DCDB3A8C}"/>
              </a:ext>
            </a:extLst>
          </p:cNvPr>
          <p:cNvSpPr/>
          <p:nvPr/>
        </p:nvSpPr>
        <p:spPr>
          <a:xfrm>
            <a:off x="-246184" y="-123092"/>
            <a:ext cx="9460522" cy="6981092"/>
          </a:xfrm>
          <a:prstGeom prst="rect">
            <a:avLst/>
          </a:prstGeom>
          <a:solidFill>
            <a:srgbClr val="9BAF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F3B17F-CFB6-49AF-BD1B-B8ABA4720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229" y="643467"/>
            <a:ext cx="7131539" cy="1293368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Land USE Plan &amp;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COMPREHENSIVE COMMUNITY PLAN</a:t>
            </a:r>
            <a:endParaRPr lang="en-CA">
              <a:solidFill>
                <a:schemeClr val="tx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DFA8BA2-EBA2-44A9-9092-E8667AEC0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838" y="2150316"/>
            <a:ext cx="4682036" cy="3415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>
                <a:solidFill>
                  <a:schemeClr val="tx1"/>
                </a:solidFill>
              </a:rPr>
              <a:t>Matachewan First Nation</a:t>
            </a:r>
          </a:p>
          <a:p>
            <a:pPr marL="0" indent="0" algn="ctr">
              <a:buNone/>
            </a:pPr>
            <a:r>
              <a:rPr lang="en-US">
                <a:solidFill>
                  <a:schemeClr val="tx1"/>
                </a:solidFill>
              </a:rPr>
              <a:t>INTRODUCTORY COMMUNITY MEETING</a:t>
            </a:r>
          </a:p>
          <a:p>
            <a:pPr marL="0" indent="0" algn="ctr">
              <a:buNone/>
            </a:pPr>
            <a:r>
              <a:rPr lang="en-US">
                <a:solidFill>
                  <a:schemeClr val="tx1"/>
                </a:solidFill>
              </a:rPr>
              <a:t>December 2, 2024</a:t>
            </a:r>
          </a:p>
        </p:txBody>
      </p: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DDFBAA90-FB89-F804-0867-B5A503ED25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352" y="3682281"/>
            <a:ext cx="1843385" cy="289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26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DF12-A155-EE43-9E46-44DEC985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1" y="814812"/>
            <a:ext cx="5937755" cy="802115"/>
          </a:xfrm>
        </p:spPr>
        <p:txBody>
          <a:bodyPr/>
          <a:lstStyle/>
          <a:p>
            <a:r>
              <a:rPr lang="en-US"/>
              <a:t>A word about words 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D0BB7-67CD-FA48-B923-87019D090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79" y="2074128"/>
            <a:ext cx="8399589" cy="351263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000"/>
              <a:t>Land </a:t>
            </a:r>
            <a:r>
              <a:rPr lang="en-US" sz="2000">
                <a:solidFill>
                  <a:schemeClr val="accent1"/>
                </a:solidFill>
              </a:rPr>
              <a:t>USE</a:t>
            </a:r>
            <a:r>
              <a:rPr lang="en-US" sz="2000"/>
              <a:t> Plan – what is it? </a:t>
            </a:r>
          </a:p>
          <a:p>
            <a:pPr>
              <a:buFont typeface="Wingdings" pitchFamily="2" charset="2"/>
              <a:buChar char="Ø"/>
            </a:pPr>
            <a:r>
              <a:rPr lang="en-US" sz="2000"/>
              <a:t>Importance of interconnectedness, interdependencies: “</a:t>
            </a:r>
            <a:r>
              <a:rPr lang="en-US" sz="2000">
                <a:solidFill>
                  <a:schemeClr val="accent1"/>
                </a:solidFill>
              </a:rPr>
              <a:t>RELATIONSHIPS</a:t>
            </a:r>
            <a:r>
              <a:rPr lang="en-US" sz="2000"/>
              <a:t>” with Land</a:t>
            </a:r>
          </a:p>
          <a:p>
            <a:pPr>
              <a:buFont typeface="Wingdings" pitchFamily="2" charset="2"/>
              <a:buChar char="Ø"/>
            </a:pPr>
            <a:r>
              <a:rPr lang="en-US" sz="2000"/>
              <a:t>Our goal:</a:t>
            </a:r>
          </a:p>
          <a:p>
            <a:pPr lvl="1"/>
            <a:r>
              <a:rPr lang="en-US" sz="2000">
                <a:solidFill>
                  <a:schemeClr val="accent1"/>
                </a:solidFill>
              </a:rPr>
              <a:t>DECOLONIZE</a:t>
            </a:r>
            <a:r>
              <a:rPr lang="en-US" sz="2000"/>
              <a:t> land planning</a:t>
            </a:r>
          </a:p>
          <a:p>
            <a:pPr lvl="1"/>
            <a:r>
              <a:rPr lang="en-US" sz="2000"/>
              <a:t>Support connection to </a:t>
            </a:r>
            <a:r>
              <a:rPr lang="en-US" sz="2000">
                <a:solidFill>
                  <a:schemeClr val="accent1"/>
                </a:solidFill>
              </a:rPr>
              <a:t>CULTURE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through the planning process</a:t>
            </a:r>
          </a:p>
          <a:p>
            <a:pPr lvl="1"/>
            <a:r>
              <a:rPr lang="en-US" sz="2000">
                <a:solidFill>
                  <a:schemeClr val="tx1"/>
                </a:solidFill>
              </a:rPr>
              <a:t>Improve the </a:t>
            </a:r>
            <a:r>
              <a:rPr lang="en-US" sz="2000">
                <a:solidFill>
                  <a:schemeClr val="accent1"/>
                </a:solidFill>
              </a:rPr>
              <a:t>QUALITY OF LIFE </a:t>
            </a:r>
            <a:r>
              <a:rPr lang="en-US" sz="2000">
                <a:solidFill>
                  <a:schemeClr val="tx1"/>
                </a:solidFill>
              </a:rPr>
              <a:t>for those living and working on reserve lands</a:t>
            </a:r>
          </a:p>
          <a:p>
            <a:pPr lvl="1"/>
            <a:r>
              <a:rPr lang="en-US" sz="2000">
                <a:solidFill>
                  <a:schemeClr val="accent1"/>
                </a:solidFill>
              </a:rPr>
              <a:t>ENERGIZE</a:t>
            </a:r>
            <a:r>
              <a:rPr lang="en-US" sz="2000"/>
              <a:t> members, leadership and staff to implementing the plan</a:t>
            </a:r>
          </a:p>
        </p:txBody>
      </p:sp>
    </p:spTree>
    <p:extLst>
      <p:ext uri="{BB962C8B-B14F-4D97-AF65-F5344CB8AC3E}">
        <p14:creationId xmlns:p14="http://schemas.microsoft.com/office/powerpoint/2010/main" val="3409558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61C0B3-0E40-C37A-4B2B-29553F29F632}"/>
              </a:ext>
            </a:extLst>
          </p:cNvPr>
          <p:cNvSpPr/>
          <p:nvPr/>
        </p:nvSpPr>
        <p:spPr>
          <a:xfrm>
            <a:off x="3557239" y="0"/>
            <a:ext cx="1027495" cy="68580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8D04DB-DFA5-8C4E-53F7-D0D1D45FA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85" y="803280"/>
            <a:ext cx="2887568" cy="826287"/>
          </a:xfrm>
        </p:spPr>
        <p:txBody>
          <a:bodyPr/>
          <a:lstStyle/>
          <a:p>
            <a:r>
              <a:rPr lang="en-US"/>
              <a:t>deliverables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7BC34E0-ADD8-0A98-88C1-622F2DD815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336715"/>
              </p:ext>
            </p:extLst>
          </p:nvPr>
        </p:nvGraphicFramePr>
        <p:xfrm>
          <a:off x="3836019" y="156117"/>
          <a:ext cx="5099813" cy="6346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Graphic 6" descr="Document with solid fill">
            <a:extLst>
              <a:ext uri="{FF2B5EF4-FFF2-40B4-BE49-F238E27FC236}">
                <a16:creationId xmlns:a16="http://schemas.microsoft.com/office/drawing/2014/main" id="{3F95EF57-5984-3067-F8DF-80D87E0B6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8168" y="2366682"/>
            <a:ext cx="3103362" cy="310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35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4DFE31-4AE1-4A71-CAF4-0E6BA5AC02CF}"/>
              </a:ext>
            </a:extLst>
          </p:cNvPr>
          <p:cNvSpPr/>
          <p:nvPr/>
        </p:nvSpPr>
        <p:spPr>
          <a:xfrm>
            <a:off x="4563493" y="-1"/>
            <a:ext cx="4680868" cy="6858001"/>
          </a:xfrm>
          <a:prstGeom prst="rect">
            <a:avLst/>
          </a:prstGeom>
          <a:solidFill>
            <a:srgbClr val="9BAF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ECEDEB-F4D1-BD2A-9F5E-B0AC00382143}"/>
              </a:ext>
            </a:extLst>
          </p:cNvPr>
          <p:cNvSpPr/>
          <p:nvPr/>
        </p:nvSpPr>
        <p:spPr>
          <a:xfrm>
            <a:off x="0" y="1851102"/>
            <a:ext cx="9244361" cy="5006898"/>
          </a:xfrm>
          <a:prstGeom prst="rect">
            <a:avLst/>
          </a:prstGeom>
          <a:solidFill>
            <a:srgbClr val="E3EC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3176B-6DA0-484F-8AEF-1735F16B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654" y="525530"/>
            <a:ext cx="6437677" cy="912190"/>
          </a:xfrm>
        </p:spPr>
        <p:txBody>
          <a:bodyPr>
            <a:normAutofit/>
          </a:bodyPr>
          <a:lstStyle/>
          <a:p>
            <a:r>
              <a:rPr lang="en-US"/>
              <a:t>Comprehensive Community Plan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D84CEAC-442F-C842-BB30-269CC9CEFB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2180" y="2587083"/>
            <a:ext cx="4165809" cy="2661493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4C3F39C-553E-1FA1-03DE-EC79989F13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927" y="2300937"/>
            <a:ext cx="4165809" cy="358325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2EBDF-9F2E-5B45-88E8-DD955DA21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93318" y="6483928"/>
            <a:ext cx="4165809" cy="42888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Source: ISC, CCP Handbook, 4</a:t>
            </a:r>
            <a:r>
              <a:rPr lang="en-US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Edition (2018)</a:t>
            </a:r>
          </a:p>
        </p:txBody>
      </p:sp>
    </p:spTree>
    <p:extLst>
      <p:ext uri="{BB962C8B-B14F-4D97-AF65-F5344CB8AC3E}">
        <p14:creationId xmlns:p14="http://schemas.microsoft.com/office/powerpoint/2010/main" val="2140326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55568-2F9D-8EC9-1D8E-43AE6B633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7715C8-FA42-5B91-76A6-CAFB01DB9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396" y="451743"/>
            <a:ext cx="5388290" cy="740584"/>
          </a:xfrm>
        </p:spPr>
        <p:txBody>
          <a:bodyPr vert="horz" lIns="182880" tIns="182880" rIns="182880" bIns="182880" rtlCol="0" anchor="ctr">
            <a:normAutofit fontScale="90000"/>
          </a:bodyPr>
          <a:lstStyle/>
          <a:p>
            <a:r>
              <a:rPr lang="en-US" sz="2100"/>
              <a:t>COMPREHENSIVE COMMUNITY PLAN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2C421B-2466-F630-2173-2E94B85C8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146460" y="2146470"/>
            <a:ext cx="6857990" cy="25650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59334A-4DAF-6072-AB84-7E61C71A9E81}"/>
              </a:ext>
            </a:extLst>
          </p:cNvPr>
          <p:cNvSpPr/>
          <p:nvPr/>
        </p:nvSpPr>
        <p:spPr>
          <a:xfrm>
            <a:off x="2743201" y="1603510"/>
            <a:ext cx="6198680" cy="4432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KEY COMMUNITY PILLARS: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en-US" sz="8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00100" lvl="1" indent="-342900">
              <a:buFont typeface="Symbol" pitchFamily="2" charset="2"/>
              <a:buChar char=""/>
            </a:pPr>
            <a:r>
              <a:rPr lang="en-US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Culture, social and health</a:t>
            </a:r>
            <a:endParaRPr lang="en-CA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itchFamily="2" charset="2"/>
              <a:buChar char=""/>
            </a:pPr>
            <a:r>
              <a:rPr lang="en-US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Economic development and Limited Partnership</a:t>
            </a:r>
            <a:endParaRPr lang="en-CA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itchFamily="2" charset="2"/>
              <a:buChar char=""/>
            </a:pPr>
            <a:r>
              <a:rPr lang="en-US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endParaRPr lang="en-CA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itchFamily="2" charset="2"/>
              <a:buChar char=""/>
            </a:pPr>
            <a:r>
              <a:rPr lang="en-US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Infrastructure</a:t>
            </a:r>
            <a:endParaRPr lang="en-CA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itchFamily="2" charset="2"/>
              <a:buChar char=""/>
            </a:pPr>
            <a:r>
              <a:rPr lang="en-US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Lands &amp; Resources </a:t>
            </a:r>
          </a:p>
          <a:p>
            <a:pPr lvl="0"/>
            <a:endParaRPr lang="en-US">
              <a:cs typeface="Times New Roman" panose="02020603050405020304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>
                <a:cs typeface="Times New Roman" panose="02020603050405020304" pitchFamily="18" charset="0"/>
              </a:rPr>
              <a:t>Includes a goal for each pillar and actions to achieve the goals. 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n-US">
              <a:cs typeface="Times New Roman" panose="02020603050405020304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>
                <a:cs typeface="Times New Roman" panose="02020603050405020304" pitchFamily="18" charset="0"/>
              </a:rPr>
              <a:t>led by community planning committee with MFN staff with assistance as needed.</a:t>
            </a:r>
          </a:p>
          <a:p>
            <a:pPr marL="342900" lvl="0" indent="-342900">
              <a:buFont typeface="Wingdings" pitchFamily="2" charset="2"/>
              <a:buChar char="Ø"/>
            </a:pPr>
            <a:endParaRPr lang="en-US">
              <a:cs typeface="Times New Roman" panose="02020603050405020304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>
                <a:cs typeface="Times New Roman" panose="02020603050405020304" pitchFamily="18" charset="0"/>
              </a:rPr>
              <a:t>Community engagement events – at same time as for Land Use Plan.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n-US">
              <a:cs typeface="Times New Roman" panose="02020603050405020304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>
                <a:cs typeface="Times New Roman" panose="02020603050405020304" pitchFamily="18" charset="0"/>
              </a:rPr>
              <a:t>Deliverable – to be determined by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75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CC073-D06A-A76E-4826-F18A3384E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Planning 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FD86E-D23D-D024-F4BE-64FBDFD271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Reserve and Additions to Reserve lands – LAND USE Plan</a:t>
            </a:r>
          </a:p>
          <a:p>
            <a:endParaRPr lang="en-US"/>
          </a:p>
          <a:p>
            <a:r>
              <a:rPr lang="en-US"/>
              <a:t>Insert image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AB7C2-509A-4056-0467-8F4095D3E6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MFN community and broader territory – CCP</a:t>
            </a:r>
          </a:p>
          <a:p>
            <a:endParaRPr lang="en-US"/>
          </a:p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35762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85B65A-0E71-40C3-8ED6-8A329A9307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25187" y="1125188"/>
            <a:ext cx="6857999" cy="460762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21B64D7-7F14-4537-9815-7EFCD7DD9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634" y="962908"/>
            <a:ext cx="3865440" cy="984645"/>
          </a:xfrm>
        </p:spPr>
        <p:txBody>
          <a:bodyPr/>
          <a:lstStyle/>
          <a:p>
            <a:r>
              <a:rPr lang="en-US"/>
              <a:t>planning PHASES</a:t>
            </a:r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479F9D-D9A1-041F-BA37-3C2824A54E07}"/>
              </a:ext>
            </a:extLst>
          </p:cNvPr>
          <p:cNvSpPr txBox="1"/>
          <p:nvPr/>
        </p:nvSpPr>
        <p:spPr>
          <a:xfrm>
            <a:off x="5391399" y="2459604"/>
            <a:ext cx="32063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Phase 1 – Pre-planning </a:t>
            </a:r>
          </a:p>
          <a:p>
            <a:r>
              <a:rPr lang="en-US" sz="2000"/>
              <a:t>(getting ready)</a:t>
            </a:r>
          </a:p>
          <a:p>
            <a:endParaRPr lang="en-US" sz="2000"/>
          </a:p>
          <a:p>
            <a:r>
              <a:rPr lang="en-US" sz="2000"/>
              <a:t>Phase 2 – Create the Plan</a:t>
            </a:r>
          </a:p>
          <a:p>
            <a:endParaRPr lang="en-US" sz="2000"/>
          </a:p>
          <a:p>
            <a:r>
              <a:rPr lang="en-US" sz="2000"/>
              <a:t>Phase 3 – Implementation</a:t>
            </a:r>
          </a:p>
          <a:p>
            <a:r>
              <a:rPr lang="en-US" sz="2000"/>
              <a:t>(Give life to the Plan)</a:t>
            </a:r>
          </a:p>
        </p:txBody>
      </p:sp>
    </p:spTree>
    <p:extLst>
      <p:ext uri="{BB962C8B-B14F-4D97-AF65-F5344CB8AC3E}">
        <p14:creationId xmlns:p14="http://schemas.microsoft.com/office/powerpoint/2010/main" val="1093146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5835" y="1536358"/>
            <a:ext cx="3679988" cy="3646967"/>
          </a:xfrm>
          <a:prstGeom prst="roundRect">
            <a:avLst/>
          </a:prstGeom>
          <a:solidFill>
            <a:schemeClr val="accent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sz="4400" b="1">
                <a:solidFill>
                  <a:schemeClr val="tx1"/>
                </a:solidFill>
              </a:rPr>
              <a:t>Phase 1</a:t>
            </a:r>
          </a:p>
          <a:p>
            <a:pPr lvl="0" algn="ctr"/>
            <a:endParaRPr lang="en-CA" sz="2000" b="1">
              <a:solidFill>
                <a:schemeClr val="tx1"/>
              </a:solidFill>
            </a:endParaRPr>
          </a:p>
          <a:p>
            <a:pPr lvl="0" algn="ctr"/>
            <a:r>
              <a:rPr lang="en-CA" sz="2000" b="1">
                <a:solidFill>
                  <a:schemeClr val="tx1"/>
                </a:solidFill>
              </a:rPr>
              <a:t>PRE-PLANNING</a:t>
            </a:r>
          </a:p>
          <a:p>
            <a:pPr lvl="0" algn="ctr"/>
            <a:endParaRPr lang="en-CA" sz="2000" b="1">
              <a:solidFill>
                <a:schemeClr val="tx1"/>
              </a:solidFill>
            </a:endParaRPr>
          </a:p>
          <a:p>
            <a:pPr lvl="0" algn="ctr"/>
            <a:r>
              <a:rPr lang="en-CA" sz="2000" b="1">
                <a:solidFill>
                  <a:schemeClr val="tx1"/>
                </a:solidFill>
              </a:rPr>
              <a:t>October - December</a:t>
            </a:r>
          </a:p>
          <a:p>
            <a:pPr lvl="0" algn="ctr"/>
            <a:r>
              <a:rPr lang="en-CA" sz="2000" b="1">
                <a:solidFill>
                  <a:schemeClr val="tx1"/>
                </a:solidFill>
              </a:rPr>
              <a:t>2024</a:t>
            </a:r>
          </a:p>
        </p:txBody>
      </p:sp>
      <p:sp>
        <p:nvSpPr>
          <p:cNvPr id="3" name="Rectangle 2"/>
          <p:cNvSpPr/>
          <p:nvPr/>
        </p:nvSpPr>
        <p:spPr>
          <a:xfrm>
            <a:off x="4074459" y="1813173"/>
            <a:ext cx="477370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8368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>
                <a:tab pos="1889125" algn="l"/>
              </a:tabLst>
              <a:defRPr/>
            </a:pPr>
            <a:r>
              <a:rPr lang="en-CA" sz="2000">
                <a:latin typeface="+mj-lt"/>
                <a:cs typeface="Madras Extra Light"/>
              </a:rPr>
              <a:t>Pre-planning meeting (October 2024)</a:t>
            </a:r>
          </a:p>
          <a:p>
            <a:pPr marL="658368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>
                <a:tab pos="1889125" algn="l"/>
              </a:tabLst>
              <a:defRPr/>
            </a:pPr>
            <a:r>
              <a:rPr lang="en-CA" sz="2000">
                <a:latin typeface="+mj-lt"/>
                <a:cs typeface="Madras Extra Light"/>
              </a:rPr>
              <a:t>Prepare work plan, budget (Oct/Nov 2024)</a:t>
            </a:r>
          </a:p>
          <a:p>
            <a:pPr marL="658368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>
                <a:tab pos="1889125" algn="l"/>
              </a:tabLst>
              <a:defRPr/>
            </a:pPr>
            <a:r>
              <a:rPr lang="en-CA" sz="2000">
                <a:latin typeface="+mj-lt"/>
                <a:cs typeface="Madras Extra Light"/>
              </a:rPr>
              <a:t>Introductory community meeting (TONIGHT)</a:t>
            </a:r>
          </a:p>
          <a:p>
            <a:pPr marL="658368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>
                <a:tab pos="1889125" algn="l"/>
              </a:tabLst>
              <a:defRPr/>
            </a:pPr>
            <a:r>
              <a:rPr lang="en-CA" sz="2000">
                <a:latin typeface="+mj-lt"/>
                <a:cs typeface="Madras Extra Light"/>
              </a:rPr>
              <a:t>Visioning Survey (Dec 2024 – January 6, 2025)</a:t>
            </a:r>
          </a:p>
          <a:p>
            <a:pPr marL="658368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>
                <a:tab pos="1889125" algn="l"/>
              </a:tabLst>
              <a:defRPr/>
            </a:pPr>
            <a:r>
              <a:rPr lang="en-CA" sz="2000">
                <a:latin typeface="+mj-lt"/>
                <a:cs typeface="Madras Extra Light"/>
              </a:rPr>
              <a:t>Start Background Report</a:t>
            </a:r>
          </a:p>
        </p:txBody>
      </p:sp>
    </p:spTree>
    <p:extLst>
      <p:ext uri="{BB962C8B-B14F-4D97-AF65-F5344CB8AC3E}">
        <p14:creationId xmlns:p14="http://schemas.microsoft.com/office/powerpoint/2010/main" val="1265552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7643" y="1476763"/>
            <a:ext cx="3834272" cy="3646967"/>
          </a:xfrm>
          <a:prstGeom prst="roundRect">
            <a:avLst/>
          </a:prstGeom>
          <a:solidFill>
            <a:schemeClr val="accent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sz="4400" b="1">
                <a:solidFill>
                  <a:schemeClr val="tx1"/>
                </a:solidFill>
              </a:rPr>
              <a:t>Phase 2 </a:t>
            </a:r>
          </a:p>
          <a:p>
            <a:pPr lvl="0" algn="ctr"/>
            <a:endParaRPr lang="en-CA" sz="2000" b="1">
              <a:solidFill>
                <a:schemeClr val="tx1"/>
              </a:solidFill>
            </a:endParaRPr>
          </a:p>
          <a:p>
            <a:pPr lvl="0" algn="ctr"/>
            <a:r>
              <a:rPr lang="en-CA" sz="2000" b="1">
                <a:solidFill>
                  <a:schemeClr val="tx1"/>
                </a:solidFill>
              </a:rPr>
              <a:t>PLAN</a:t>
            </a:r>
          </a:p>
          <a:p>
            <a:pPr lvl="0" algn="ctr"/>
            <a:r>
              <a:rPr lang="en-CA" sz="2000" b="1">
                <a:solidFill>
                  <a:schemeClr val="tx1"/>
                </a:solidFill>
              </a:rPr>
              <a:t>CREATION</a:t>
            </a:r>
          </a:p>
          <a:p>
            <a:pPr lvl="0" algn="ctr"/>
            <a:r>
              <a:rPr lang="en-CA" sz="2000" b="1">
                <a:solidFill>
                  <a:schemeClr val="tx1"/>
                </a:solidFill>
              </a:rPr>
              <a:t>January – March</a:t>
            </a:r>
            <a:br>
              <a:rPr lang="en-CA" sz="2000" b="1">
                <a:solidFill>
                  <a:schemeClr val="tx1"/>
                </a:solidFill>
              </a:rPr>
            </a:br>
            <a:r>
              <a:rPr lang="en-CA" sz="2000" b="1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3" name="Rectangle 2"/>
          <p:cNvSpPr/>
          <p:nvPr/>
        </p:nvSpPr>
        <p:spPr>
          <a:xfrm>
            <a:off x="4181915" y="1476763"/>
            <a:ext cx="461444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8368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>
                <a:tab pos="1889125" algn="l"/>
              </a:tabLst>
              <a:defRPr/>
            </a:pPr>
            <a:r>
              <a:rPr lang="en-US" sz="2000">
                <a:latin typeface="+mj-lt"/>
              </a:rPr>
              <a:t>Prepare vision statement </a:t>
            </a:r>
          </a:p>
          <a:p>
            <a:pPr marL="658368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>
                <a:tab pos="1889125" algn="l"/>
              </a:tabLst>
              <a:defRPr/>
            </a:pPr>
            <a:r>
              <a:rPr lang="en-US" sz="2000">
                <a:latin typeface="+mj-lt"/>
              </a:rPr>
              <a:t>Continue research and analysis for Background report</a:t>
            </a:r>
            <a:endParaRPr lang="en-CA" sz="2000">
              <a:latin typeface="+mj-lt"/>
            </a:endParaRPr>
          </a:p>
          <a:p>
            <a:pPr marL="658368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>
                <a:tab pos="1889125" algn="l"/>
              </a:tabLst>
              <a:defRPr/>
            </a:pPr>
            <a:r>
              <a:rPr lang="en-US" sz="2000">
                <a:latin typeface="+mj-lt"/>
              </a:rPr>
              <a:t>Base Mapping &amp; Cultural Mapping Data</a:t>
            </a:r>
            <a:endParaRPr lang="en-CA" sz="2000">
              <a:latin typeface="+mj-lt"/>
            </a:endParaRPr>
          </a:p>
          <a:p>
            <a:pPr marL="658368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>
                <a:tab pos="1889125" algn="l"/>
              </a:tabLst>
              <a:defRPr/>
            </a:pPr>
            <a:r>
              <a:rPr lang="en-US" sz="2000">
                <a:latin typeface="+mj-lt"/>
              </a:rPr>
              <a:t>Community Planning Week (February 18 – 22, 2025) </a:t>
            </a:r>
            <a:endParaRPr lang="en-CA" sz="2000">
              <a:latin typeface="+mj-lt"/>
            </a:endParaRPr>
          </a:p>
          <a:p>
            <a:pPr marL="658368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>
                <a:tab pos="1889125" algn="l"/>
              </a:tabLst>
              <a:defRPr/>
            </a:pPr>
            <a:r>
              <a:rPr lang="en-US" sz="2000">
                <a:latin typeface="+mj-lt"/>
              </a:rPr>
              <a:t>Draft Land Use Plan, Poster Plan and Background Report</a:t>
            </a:r>
            <a:endParaRPr lang="en-CA" sz="2000">
              <a:latin typeface="+mj-lt"/>
            </a:endParaRPr>
          </a:p>
          <a:p>
            <a:pPr marL="658368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>
                <a:tab pos="1889125" algn="l"/>
              </a:tabLst>
              <a:defRPr/>
            </a:pPr>
            <a:r>
              <a:rPr lang="en-US" sz="2000">
                <a:latin typeface="+mj-lt"/>
              </a:rPr>
              <a:t>Community Engagement to review draft Land Use Plan</a:t>
            </a:r>
            <a:endParaRPr lang="en-CA" sz="2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0229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618" y="1481262"/>
            <a:ext cx="3627370" cy="3646967"/>
          </a:xfrm>
          <a:prstGeom prst="roundRect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sz="4400" b="1">
                <a:solidFill>
                  <a:schemeClr val="tx1"/>
                </a:solidFill>
              </a:rPr>
              <a:t>Phase 3</a:t>
            </a:r>
          </a:p>
          <a:p>
            <a:pPr lvl="0" algn="ctr"/>
            <a:endParaRPr lang="en-CA" sz="2000" b="1">
              <a:solidFill>
                <a:schemeClr val="tx1"/>
              </a:solidFill>
            </a:endParaRPr>
          </a:p>
          <a:p>
            <a:pPr lvl="0" algn="ctr"/>
            <a:r>
              <a:rPr lang="en-CA" sz="2000" b="1">
                <a:solidFill>
                  <a:schemeClr val="tx1"/>
                </a:solidFill>
              </a:rPr>
              <a:t>IMPLEMENTATION</a:t>
            </a:r>
          </a:p>
          <a:p>
            <a:pPr lvl="0" algn="ctr"/>
            <a:r>
              <a:rPr lang="en-CA" sz="2000" b="1">
                <a:solidFill>
                  <a:schemeClr val="tx1"/>
                </a:solidFill>
              </a:rPr>
              <a:t>April 2025 +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58E308-1C32-A449-BCAC-1B989382A0C3}"/>
              </a:ext>
            </a:extLst>
          </p:cNvPr>
          <p:cNvSpPr/>
          <p:nvPr/>
        </p:nvSpPr>
        <p:spPr>
          <a:xfrm>
            <a:off x="3939988" y="2031046"/>
            <a:ext cx="479008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8368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>
                <a:tab pos="1889125" algn="l"/>
              </a:tabLst>
              <a:defRPr/>
            </a:pPr>
            <a:r>
              <a:rPr lang="en-US" sz="2000">
                <a:latin typeface="+mj-lt"/>
              </a:rPr>
              <a:t>Chief and Council adoption of FINAL Land Use Plan and CCP</a:t>
            </a:r>
          </a:p>
          <a:p>
            <a:pPr marL="658368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>
                <a:tab pos="1889125" algn="l"/>
              </a:tabLst>
              <a:defRPr/>
            </a:pPr>
            <a:r>
              <a:rPr lang="en-US" sz="2000">
                <a:latin typeface="+mj-lt"/>
              </a:rPr>
              <a:t>Develop an Implementation Plan and Timelines</a:t>
            </a:r>
            <a:endParaRPr lang="en-CA" sz="2000">
              <a:latin typeface="+mj-lt"/>
            </a:endParaRPr>
          </a:p>
          <a:p>
            <a:pPr marL="658368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>
                <a:tab pos="1889125" algn="l"/>
              </a:tabLst>
              <a:defRPr/>
            </a:pPr>
            <a:r>
              <a:rPr lang="en-US" sz="2000">
                <a:latin typeface="+mj-lt"/>
              </a:rPr>
              <a:t>Establish Monitoring and Reporting</a:t>
            </a:r>
          </a:p>
          <a:p>
            <a:pPr marL="658368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>
                <a:tab pos="1889125" algn="l"/>
              </a:tabLst>
              <a:defRPr/>
            </a:pPr>
            <a:r>
              <a:rPr lang="en-US" sz="2000">
                <a:latin typeface="+mj-lt"/>
              </a:rPr>
              <a:t>Undertake Zoning Bylaw or other Studies and Strategies</a:t>
            </a:r>
            <a:endParaRPr lang="en-CA" sz="2000">
              <a:latin typeface="+mj-lt"/>
            </a:endParaRPr>
          </a:p>
          <a:p>
            <a:pPr marL="658368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>
                <a:tab pos="1889125" algn="l"/>
              </a:tabLst>
              <a:defRPr/>
            </a:pPr>
            <a:endParaRPr lang="en-CA" sz="2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0688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39C5-9728-218A-6FAE-957E9615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14" y="902329"/>
            <a:ext cx="7068371" cy="1211480"/>
          </a:xfrm>
        </p:spPr>
        <p:txBody>
          <a:bodyPr>
            <a:normAutofit/>
          </a:bodyPr>
          <a:lstStyle/>
          <a:p>
            <a:r>
              <a:rPr lang="en-US" sz="3200"/>
              <a:t>Community involvement</a:t>
            </a: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FB0FE319-E4FF-4044-387F-18D8562F92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330" y="2648197"/>
            <a:ext cx="2613340" cy="410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6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63446-F7F3-0428-C408-7AF0B409B340}"/>
              </a:ext>
            </a:extLst>
          </p:cNvPr>
          <p:cNvSpPr/>
          <p:nvPr/>
        </p:nvSpPr>
        <p:spPr>
          <a:xfrm>
            <a:off x="0" y="0"/>
            <a:ext cx="3740727" cy="6858000"/>
          </a:xfrm>
          <a:prstGeom prst="rect">
            <a:avLst/>
          </a:prstGeom>
          <a:solidFill>
            <a:srgbClr val="9BAFB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7667F3AA-663A-054C-34FF-B05E3091F8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139593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BB3AFA60-26FA-8F82-1AE3-E32879E306B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669" y="2551842"/>
            <a:ext cx="1843385" cy="2896748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FCDF3DD-E6FA-C446-14FA-CE775810F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11" y="965200"/>
            <a:ext cx="3179711" cy="1188720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PRESENTATION OVERVIEW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12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AC67F7-B1AE-2D2E-B5EE-5FA1F2AE07C5}"/>
              </a:ext>
            </a:extLst>
          </p:cNvPr>
          <p:cNvSpPr/>
          <p:nvPr/>
        </p:nvSpPr>
        <p:spPr>
          <a:xfrm>
            <a:off x="3836294" y="-1"/>
            <a:ext cx="836342" cy="68580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97450-2449-D720-2AD6-819C20D8E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00" y="970193"/>
            <a:ext cx="3022690" cy="1025875"/>
          </a:xfrm>
        </p:spPr>
        <p:txBody>
          <a:bodyPr/>
          <a:lstStyle/>
          <a:p>
            <a:r>
              <a:rPr lang="en-US"/>
              <a:t>PLANNING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E6B42-C6D7-2B09-3199-B8DFF3E29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3524" y="1077515"/>
            <a:ext cx="4488728" cy="5248656"/>
          </a:xfrm>
        </p:spPr>
        <p:txBody>
          <a:bodyPr>
            <a:normAutofit/>
          </a:bodyPr>
          <a:lstStyle/>
          <a:p>
            <a:r>
              <a:rPr lang="en-US" sz="2000"/>
              <a:t>Provides guidance to the Planning Team</a:t>
            </a:r>
          </a:p>
          <a:p>
            <a:r>
              <a:rPr lang="en-US" sz="2000"/>
              <a:t>Leads engagement on CCP</a:t>
            </a:r>
          </a:p>
          <a:p>
            <a:r>
              <a:rPr lang="en-US" sz="2000"/>
              <a:t>Participates in and encourages community involvement in planning events</a:t>
            </a:r>
          </a:p>
          <a:p>
            <a:r>
              <a:rPr lang="en-US" sz="2000"/>
              <a:t>5 – 6 MFN members </a:t>
            </a:r>
          </a:p>
          <a:p>
            <a:r>
              <a:rPr lang="en-US" sz="2000"/>
              <a:t>Representing broad range of community views</a:t>
            </a:r>
          </a:p>
          <a:p>
            <a:r>
              <a:rPr lang="en-US" sz="2000"/>
              <a:t>Terms of Reference</a:t>
            </a:r>
          </a:p>
          <a:p>
            <a:r>
              <a:rPr lang="en-US" sz="2000"/>
              <a:t>Register interest with Cathy </a:t>
            </a:r>
            <a:r>
              <a:rPr lang="en-US" sz="2000" err="1"/>
              <a:t>Yandeau</a:t>
            </a:r>
            <a:r>
              <a:rPr lang="en-US" sz="2000"/>
              <a:t> by Dec 19, 2024</a:t>
            </a:r>
          </a:p>
        </p:txBody>
      </p:sp>
      <p:pic>
        <p:nvPicPr>
          <p:cNvPr id="10" name="Picture 9" descr="A group of people in a circle&#10;&#10;Description automatically generated">
            <a:extLst>
              <a:ext uri="{FF2B5EF4-FFF2-40B4-BE49-F238E27FC236}">
                <a16:creationId xmlns:a16="http://schemas.microsoft.com/office/drawing/2014/main" id="{3134707E-243C-C9CC-70B6-31C4DB9010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748" y="2432606"/>
            <a:ext cx="3290593" cy="326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47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FFD172-EEC5-F54D-B096-C392E276EEEC}"/>
              </a:ext>
            </a:extLst>
          </p:cNvPr>
          <p:cNvSpPr/>
          <p:nvPr/>
        </p:nvSpPr>
        <p:spPr>
          <a:xfrm>
            <a:off x="3836294" y="-1"/>
            <a:ext cx="836342" cy="68580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B5DED-24A0-7272-E5FB-91556586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74" y="791935"/>
            <a:ext cx="3290594" cy="981109"/>
          </a:xfrm>
        </p:spPr>
        <p:txBody>
          <a:bodyPr/>
          <a:lstStyle/>
          <a:p>
            <a:r>
              <a:rPr lang="en-US"/>
              <a:t>Community Planning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88D87-11F0-8531-CE8D-ED1834BEE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9766" y="1407288"/>
            <a:ext cx="4369996" cy="4372970"/>
          </a:xfrm>
        </p:spPr>
        <p:txBody>
          <a:bodyPr>
            <a:normAutofit/>
          </a:bodyPr>
          <a:lstStyle/>
          <a:p>
            <a:r>
              <a:rPr lang="en-CA" sz="2000">
                <a:cs typeface="Times New Roman" panose="02020603050405020304" pitchFamily="18" charset="0"/>
              </a:rPr>
              <a:t>Gathers member vision for the future of the community</a:t>
            </a:r>
          </a:p>
          <a:p>
            <a:r>
              <a:rPr lang="en-CA" sz="2000">
                <a:cs typeface="Times New Roman" panose="02020603050405020304" pitchFamily="18" charset="0"/>
              </a:rPr>
              <a:t>Gathers information about interest in moving to the reserve and what types of housing is needed</a:t>
            </a:r>
          </a:p>
          <a:p>
            <a:r>
              <a:rPr lang="en-CA" sz="2000">
                <a:cs typeface="Times New Roman" panose="02020603050405020304" pitchFamily="18" charset="0"/>
              </a:rPr>
              <a:t>Online survey, hard copy from Cathy</a:t>
            </a:r>
          </a:p>
          <a:p>
            <a:r>
              <a:rPr lang="en-CA" sz="2000">
                <a:cs typeface="Times New Roman" panose="02020603050405020304" pitchFamily="18" charset="0"/>
              </a:rPr>
              <a:t>December – January</a:t>
            </a:r>
          </a:p>
          <a:p>
            <a:r>
              <a:rPr lang="en-CA" sz="2000">
                <a:cs typeface="Times New Roman" panose="02020603050405020304" pitchFamily="18" charset="0"/>
              </a:rPr>
              <a:t>Prize incentives</a:t>
            </a:r>
          </a:p>
          <a:p>
            <a:r>
              <a:rPr lang="en-CA" sz="2000">
                <a:cs typeface="Times New Roman" panose="02020603050405020304" pitchFamily="18" charset="0"/>
              </a:rPr>
              <a:t>Will draft vision statement for community feedback during planning week.</a:t>
            </a:r>
            <a:endParaRPr lang="en-US" sz="2000"/>
          </a:p>
        </p:txBody>
      </p:sp>
      <p:pic>
        <p:nvPicPr>
          <p:cNvPr id="6" name="Picture 5" descr="A clipboard with check marks and a check mark&#10;&#10;Description automatically generated">
            <a:extLst>
              <a:ext uri="{FF2B5EF4-FFF2-40B4-BE49-F238E27FC236}">
                <a16:creationId xmlns:a16="http://schemas.microsoft.com/office/drawing/2014/main" id="{D69A8F64-0BE5-3A89-9CAD-87C2FDF73B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74" y="2028049"/>
            <a:ext cx="3563303" cy="375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17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8E7E7B-6159-6A05-19D7-C03129587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PLANNING WEEK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0F42B4C-5F3A-3C97-2F6F-C3CCDDD663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67684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8169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F2439-B145-5B01-7129-883E8685E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44" y="565244"/>
            <a:ext cx="3273012" cy="967722"/>
          </a:xfrm>
        </p:spPr>
        <p:txBody>
          <a:bodyPr/>
          <a:lstStyle/>
          <a:p>
            <a:r>
              <a:rPr lang="en-US"/>
              <a:t>DRAFT PLAN AND CCP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338D3-9D1D-4187-1FC2-FE357F3FB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388" y="2387958"/>
            <a:ext cx="4280063" cy="2377915"/>
          </a:xfrm>
        </p:spPr>
        <p:txBody>
          <a:bodyPr>
            <a:normAutofit/>
          </a:bodyPr>
          <a:lstStyle/>
          <a:p>
            <a:r>
              <a:rPr lang="en-US" sz="2000"/>
              <a:t>Share and gather community feedback on the draft LUP and CCP</a:t>
            </a:r>
          </a:p>
          <a:p>
            <a:r>
              <a:rPr lang="en-US" sz="2000"/>
              <a:t>On- and off-reserve engagement</a:t>
            </a:r>
          </a:p>
          <a:p>
            <a:r>
              <a:rPr lang="en-US" sz="2000"/>
              <a:t>Early March 2025</a:t>
            </a: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D062D398-5E7B-D421-4367-F1D5C1D4A3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74" y="1830513"/>
            <a:ext cx="2660552" cy="41808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F564F6-937D-B5BF-133D-67E9F8BD4025}"/>
              </a:ext>
            </a:extLst>
          </p:cNvPr>
          <p:cNvSpPr/>
          <p:nvPr/>
        </p:nvSpPr>
        <p:spPr>
          <a:xfrm>
            <a:off x="399319" y="6011381"/>
            <a:ext cx="3709862" cy="584775"/>
          </a:xfrm>
          <a:prstGeom prst="rect">
            <a:avLst/>
          </a:prstGeom>
          <a:noFill/>
          <a:ln>
            <a:noFill/>
          </a:ln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err="1">
                <a:ln w="0">
                  <a:solidFill>
                    <a:schemeClr val="accent2">
                      <a:lumMod val="60000"/>
                      <a:lumOff val="40000"/>
                      <a:alpha val="57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5400" dir="14846932" algn="ctr" rotWithShape="0">
                    <a:srgbClr val="6E747A">
                      <a:alpha val="43000"/>
                    </a:srgbClr>
                  </a:outerShdw>
                </a:effectLst>
              </a:rPr>
              <a:t>Matachewan</a:t>
            </a:r>
            <a:r>
              <a:rPr lang="en-US" sz="3200" b="0" cap="none" spc="0">
                <a:ln w="0">
                  <a:solidFill>
                    <a:schemeClr val="accent2">
                      <a:lumMod val="60000"/>
                      <a:lumOff val="40000"/>
                      <a:alpha val="57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5400" dir="14846932" algn="ctr" rotWithShape="0">
                    <a:srgbClr val="6E747A">
                      <a:alpha val="43000"/>
                    </a:srgbClr>
                  </a:outerShdw>
                </a:effectLst>
              </a:rPr>
              <a:t> Planning</a:t>
            </a:r>
          </a:p>
        </p:txBody>
      </p:sp>
    </p:spTree>
    <p:extLst>
      <p:ext uri="{BB962C8B-B14F-4D97-AF65-F5344CB8AC3E}">
        <p14:creationId xmlns:p14="http://schemas.microsoft.com/office/powerpoint/2010/main" val="4022918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70CAF3-7E2F-6138-0228-E1BD565A4DC7}"/>
              </a:ext>
            </a:extLst>
          </p:cNvPr>
          <p:cNvSpPr/>
          <p:nvPr/>
        </p:nvSpPr>
        <p:spPr>
          <a:xfrm>
            <a:off x="-60512" y="4242815"/>
            <a:ext cx="9204512" cy="26759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Yellow question mark">
            <a:extLst>
              <a:ext uri="{FF2B5EF4-FFF2-40B4-BE49-F238E27FC236}">
                <a16:creationId xmlns:a16="http://schemas.microsoft.com/office/drawing/2014/main" id="{C954EB62-3E33-CED5-FAF3-8A7790F3CA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512" y="-83705"/>
            <a:ext cx="9311390" cy="46556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45C0E2-03E3-4DDB-9CC0-CFBFBF63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3753529"/>
            <a:ext cx="6743700" cy="1376611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YOUR QUESTIONS</a:t>
            </a:r>
          </a:p>
        </p:txBody>
      </p:sp>
    </p:spTree>
    <p:extLst>
      <p:ext uri="{BB962C8B-B14F-4D97-AF65-F5344CB8AC3E}">
        <p14:creationId xmlns:p14="http://schemas.microsoft.com/office/powerpoint/2010/main" val="2045081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6D3049-9E5E-28DC-5989-4BEE1C327B62}"/>
              </a:ext>
            </a:extLst>
          </p:cNvPr>
          <p:cNvSpPr/>
          <p:nvPr/>
        </p:nvSpPr>
        <p:spPr>
          <a:xfrm>
            <a:off x="-60512" y="-174811"/>
            <a:ext cx="9265024" cy="70935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E5582-C516-A9BC-A03F-05FEEA920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9079" y="2020586"/>
            <a:ext cx="4859173" cy="1408414"/>
          </a:xfrm>
        </p:spPr>
        <p:txBody>
          <a:bodyPr>
            <a:normAutofit/>
          </a:bodyPr>
          <a:lstStyle/>
          <a:p>
            <a:r>
              <a:rPr lang="en-US" sz="3200"/>
              <a:t>MEEGWETCH!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8D2D3E-F4D0-466F-6C43-7D11F29AE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808" y="3865656"/>
            <a:ext cx="5101209" cy="1239894"/>
          </a:xfrm>
        </p:spPr>
        <p:txBody>
          <a:bodyPr>
            <a:normAutofit lnSpcReduction="10000"/>
          </a:bodyPr>
          <a:lstStyle/>
          <a:p>
            <a:r>
              <a:rPr lang="en-US" sz="2000">
                <a:solidFill>
                  <a:schemeClr val="bg1"/>
                </a:solidFill>
              </a:rPr>
              <a:t>For more information:</a:t>
            </a:r>
          </a:p>
          <a:p>
            <a:r>
              <a:rPr lang="en-US" sz="2000">
                <a:solidFill>
                  <a:schemeClr val="bg1"/>
                </a:solidFill>
              </a:rPr>
              <a:t>Cathy </a:t>
            </a:r>
            <a:r>
              <a:rPr lang="en-US" sz="2000" err="1">
                <a:solidFill>
                  <a:schemeClr val="bg1"/>
                </a:solidFill>
              </a:rPr>
              <a:t>Yandeau</a:t>
            </a:r>
            <a:r>
              <a:rPr lang="en-US" sz="2000">
                <a:solidFill>
                  <a:schemeClr val="bg1"/>
                </a:solidFill>
              </a:rPr>
              <a:t>, MFN Lands &amp; Resources </a:t>
            </a:r>
          </a:p>
          <a:p>
            <a:r>
              <a:rPr lang="en-US" sz="2000" err="1">
                <a:solidFill>
                  <a:schemeClr val="bg1"/>
                </a:solidFill>
              </a:rPr>
              <a:t>landsresources@mfnrez.ca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3981F7E2-603E-A52B-A9B6-84554E3195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721" y="1397467"/>
            <a:ext cx="2887868" cy="453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7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3C1FAC-32F9-7D4F-AFE9-6AB335540901}"/>
              </a:ext>
            </a:extLst>
          </p:cNvPr>
          <p:cNvSpPr/>
          <p:nvPr/>
        </p:nvSpPr>
        <p:spPr>
          <a:xfrm>
            <a:off x="-60512" y="4242815"/>
            <a:ext cx="9265024" cy="26759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3D rendering of game pieces tied together with a rope">
            <a:extLst>
              <a:ext uri="{FF2B5EF4-FFF2-40B4-BE49-F238E27FC236}">
                <a16:creationId xmlns:a16="http://schemas.microsoft.com/office/drawing/2014/main" id="{C9F0CE6E-B232-2D79-DD8A-A0414F2DE6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42428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F29E1B-85C1-D92C-F26F-F52FE871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3419936"/>
            <a:ext cx="6743700" cy="164575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Introductions &amp; planning team structure</a:t>
            </a:r>
          </a:p>
        </p:txBody>
      </p:sp>
    </p:spTree>
    <p:extLst>
      <p:ext uri="{BB962C8B-B14F-4D97-AF65-F5344CB8AC3E}">
        <p14:creationId xmlns:p14="http://schemas.microsoft.com/office/powerpoint/2010/main" val="1066776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48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BD4AEEF-9D79-1A4D-A373-03BC934BD4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75" t="14274" r="31991" b="20004"/>
          <a:stretch/>
        </p:blipFill>
        <p:spPr bwMode="auto">
          <a:xfrm>
            <a:off x="6583347" y="4619502"/>
            <a:ext cx="1790433" cy="1883992"/>
          </a:xfrm>
          <a:prstGeom prst="rect">
            <a:avLst/>
          </a:prstGeom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rto="http://schemas.microsoft.com/office/word/2006/arto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:lc="http://schemas.openxmlformats.org/drawingml/2006/lockedCanvas"/>
            </a:ext>
          </a:extLst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CA3CB84-6E50-A545-B709-2E8FB750B1EB}"/>
              </a:ext>
            </a:extLst>
          </p:cNvPr>
          <p:cNvSpPr txBox="1">
            <a:spLocks/>
          </p:cNvSpPr>
          <p:nvPr/>
        </p:nvSpPr>
        <p:spPr>
          <a:xfrm>
            <a:off x="482600" y="2638044"/>
            <a:ext cx="4682036" cy="3415622"/>
          </a:xfrm>
          <a:prstGeom prst="rect">
            <a:avLst/>
          </a:prstGeom>
        </p:spPr>
        <p:txBody>
          <a:bodyPr vert="horz" lIns="91440" tIns="45720" rIns="91440" bIns="45720" rtlCol="0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Brunswick House First Nation (2017)</a:t>
            </a:r>
          </a:p>
          <a:p>
            <a:pPr marL="252000"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Mattagami First Nation  (2019)</a:t>
            </a:r>
          </a:p>
          <a:p>
            <a:pPr marL="252000" indent="-228600" algn="l"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bg1"/>
                </a:solidFill>
              </a:rPr>
              <a:t>Netmizaaggamig</a:t>
            </a:r>
            <a:r>
              <a:rPr lang="en-US" sz="2000">
                <a:solidFill>
                  <a:schemeClr val="bg1"/>
                </a:solidFill>
              </a:rPr>
              <a:t> Nishnaabeg / Pic </a:t>
            </a:r>
            <a:r>
              <a:rPr lang="en-US" sz="2000" err="1">
                <a:solidFill>
                  <a:schemeClr val="bg1"/>
                </a:solidFill>
              </a:rPr>
              <a:t>Mobert</a:t>
            </a:r>
            <a:r>
              <a:rPr lang="en-US" sz="2000">
                <a:solidFill>
                  <a:schemeClr val="bg1"/>
                </a:solidFill>
              </a:rPr>
              <a:t> (2020) </a:t>
            </a:r>
          </a:p>
          <a:p>
            <a:pPr marL="252000" indent="-228600" algn="l"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bg1"/>
                </a:solidFill>
              </a:rPr>
              <a:t>Apitipi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Anishnabek</a:t>
            </a:r>
            <a:r>
              <a:rPr lang="en-US" sz="2000">
                <a:solidFill>
                  <a:schemeClr val="bg1"/>
                </a:solidFill>
              </a:rPr>
              <a:t> (2022)</a:t>
            </a:r>
          </a:p>
          <a:p>
            <a:pPr marL="252000"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Pays Plat First Nation (2023)</a:t>
            </a:r>
          </a:p>
          <a:p>
            <a:pPr marL="252000"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Nunavut communities (NFP)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C186D-8D7B-F955-634F-E80EE2FB9E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908466" y="678011"/>
            <a:ext cx="2950527" cy="1475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C47E8C-4E38-324D-A0AA-70C7E30E0F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0072" y="2714098"/>
            <a:ext cx="2356982" cy="1631757"/>
          </a:xfrm>
          <a:prstGeom prst="rect">
            <a:avLst/>
          </a:prstGeom>
          <a:noFill/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76503F8F-2F67-100A-B2CA-698707C43633}"/>
              </a:ext>
            </a:extLst>
          </p:cNvPr>
          <p:cNvSpPr txBox="1">
            <a:spLocks/>
          </p:cNvSpPr>
          <p:nvPr/>
        </p:nvSpPr>
        <p:spPr bwMode="blackWhite">
          <a:xfrm>
            <a:off x="895548" y="678011"/>
            <a:ext cx="3856139" cy="133700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tx1"/>
                </a:solidFill>
              </a:rPr>
              <a:t>INTRODUCTIONS &amp; experience</a:t>
            </a:r>
          </a:p>
        </p:txBody>
      </p:sp>
    </p:spTree>
    <p:extLst>
      <p:ext uri="{BB962C8B-B14F-4D97-AF65-F5344CB8AC3E}">
        <p14:creationId xmlns:p14="http://schemas.microsoft.com/office/powerpoint/2010/main" val="114462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BCC6A78-379A-3C1C-EB4F-A71D54DE56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8060"/>
            <a:ext cx="9144000" cy="68660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C5A93E-4E99-D993-D817-FBD0A9CD1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312" y="632430"/>
            <a:ext cx="7061375" cy="848235"/>
          </a:xfrm>
        </p:spPr>
        <p:txBody>
          <a:bodyPr/>
          <a:lstStyle/>
          <a:p>
            <a:r>
              <a:rPr lang="en-US"/>
              <a:t>How we will work together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098734-A841-A8E9-41A5-B0224721D202}"/>
              </a:ext>
            </a:extLst>
          </p:cNvPr>
          <p:cNvGrpSpPr/>
          <p:nvPr/>
        </p:nvGrpSpPr>
        <p:grpSpPr>
          <a:xfrm>
            <a:off x="302963" y="1998571"/>
            <a:ext cx="8538072" cy="4108106"/>
            <a:chOff x="0" y="0"/>
            <a:chExt cx="5847766" cy="145761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0DF9F5E4-4B76-B6D8-1F8D-0899DC2F7002}"/>
                </a:ext>
              </a:extLst>
            </p:cNvPr>
            <p:cNvSpPr/>
            <p:nvPr/>
          </p:nvSpPr>
          <p:spPr>
            <a:xfrm>
              <a:off x="0" y="0"/>
              <a:ext cx="835660" cy="145706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CA" sz="200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CA" sz="20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CA" sz="200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Chief &amp; Council</a:t>
              </a:r>
              <a:endParaRPr lang="en-CA" sz="200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20BEA9A5-C396-3599-2994-84862939299F}"/>
                </a:ext>
              </a:extLst>
            </p:cNvPr>
            <p:cNvSpPr/>
            <p:nvPr/>
          </p:nvSpPr>
          <p:spPr>
            <a:xfrm>
              <a:off x="882687" y="0"/>
              <a:ext cx="835660" cy="145706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CA" sz="160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63CC166-3953-9B80-519C-E452A38E2138}"/>
                </a:ext>
              </a:extLst>
            </p:cNvPr>
            <p:cNvGrpSpPr/>
            <p:nvPr/>
          </p:nvGrpSpPr>
          <p:grpSpPr>
            <a:xfrm>
              <a:off x="1765373" y="0"/>
              <a:ext cx="4082393" cy="1457617"/>
              <a:chOff x="-1" y="0"/>
              <a:chExt cx="4082393" cy="1457617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4C77BB82-2A0D-95A1-E2E7-577D20FF2138}"/>
                  </a:ext>
                </a:extLst>
              </p:cNvPr>
              <p:cNvSpPr/>
              <p:nvPr/>
            </p:nvSpPr>
            <p:spPr>
              <a:xfrm>
                <a:off x="1" y="0"/>
                <a:ext cx="4078605" cy="361117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CA" sz="20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Planning Team “the Doers”</a:t>
                </a:r>
                <a:endParaRPr lang="en-CA" sz="200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A43724B-A817-CB22-048E-3A0CA32FB411}"/>
                  </a:ext>
                </a:extLst>
              </p:cNvPr>
              <p:cNvSpPr/>
              <p:nvPr/>
            </p:nvSpPr>
            <p:spPr>
              <a:xfrm>
                <a:off x="17453" y="400712"/>
                <a:ext cx="1605280" cy="28356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CA" sz="16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Matachewan First Nation Staff</a:t>
                </a:r>
                <a:endParaRPr lang="en-CA" sz="160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04A0133E-258F-547C-9FAD-492B1C68B221}"/>
                  </a:ext>
                </a:extLst>
              </p:cNvPr>
              <p:cNvSpPr/>
              <p:nvPr/>
            </p:nvSpPr>
            <p:spPr>
              <a:xfrm>
                <a:off x="1687214" y="405209"/>
                <a:ext cx="2374327" cy="279069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CA" sz="16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Planning &amp; Engineering Consultants</a:t>
                </a:r>
                <a:endParaRPr lang="en-CA" sz="160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FC21304-0616-A143-B746-CCA19A406C0A}"/>
                  </a:ext>
                </a:extLst>
              </p:cNvPr>
              <p:cNvSpPr/>
              <p:nvPr/>
            </p:nvSpPr>
            <p:spPr>
              <a:xfrm>
                <a:off x="1702779" y="731299"/>
                <a:ext cx="2379613" cy="72631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CA" sz="75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CA" sz="110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CA" sz="75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CA" sz="110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43443F0D-C14C-231F-1DA0-FD6A1928C336}"/>
                  </a:ext>
                </a:extLst>
              </p:cNvPr>
              <p:cNvSpPr/>
              <p:nvPr/>
            </p:nvSpPr>
            <p:spPr>
              <a:xfrm>
                <a:off x="-1" y="731299"/>
                <a:ext cx="1605281" cy="72576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CA" sz="160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Matachewan</a:t>
                </a:r>
                <a:r>
                  <a:rPr lang="en-CA" sz="16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Director, Lands &amp; Resources Manager, and Economic Development Officer</a:t>
                </a:r>
                <a:endParaRPr lang="en-CA" sz="160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4576DC2-5D5A-9D6B-6092-235E12D36A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995143" y="5056019"/>
            <a:ext cx="2016245" cy="10081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9C59645-0824-132D-DA00-B7DA775B5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42472" y="4300508"/>
            <a:ext cx="1432876" cy="991989"/>
          </a:xfrm>
          <a:prstGeom prst="rect">
            <a:avLst/>
          </a:prstGeom>
          <a:noFill/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04FF10CD-B4F7-9E94-BEB8-6102A9FDC8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28019" y="4185749"/>
            <a:ext cx="1203549" cy="1266440"/>
          </a:xfrm>
          <a:prstGeom prst="rect">
            <a:avLst/>
          </a:prstGeom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rto="http://schemas.microsoft.com/office/word/2006/arto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:lc="http://schemas.openxmlformats.org/drawingml/2006/lockedCanvas" xmlns="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634ED2-E01B-6D4F-BCFD-794267478D77}"/>
              </a:ext>
            </a:extLst>
          </p:cNvPr>
          <p:cNvSpPr txBox="1"/>
          <p:nvPr/>
        </p:nvSpPr>
        <p:spPr>
          <a:xfrm>
            <a:off x="1544688" y="4059642"/>
            <a:ext cx="1264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Cambria" panose="02040503050406030204" pitchFamily="18" charset="0"/>
              </a:rPr>
              <a:t>Planning </a:t>
            </a:r>
          </a:p>
          <a:p>
            <a:pPr algn="ctr"/>
            <a:r>
              <a:rPr lang="en-US">
                <a:latin typeface="Cambria" panose="02040503050406030204" pitchFamily="18" charset="0"/>
              </a:rPr>
              <a:t>Committee</a:t>
            </a:r>
          </a:p>
        </p:txBody>
      </p:sp>
      <p:pic>
        <p:nvPicPr>
          <p:cNvPr id="26" name="Picture 25" descr="A close-up of a logo&#10;&#10;Description automatically generated">
            <a:extLst>
              <a:ext uri="{FF2B5EF4-FFF2-40B4-BE49-F238E27FC236}">
                <a16:creationId xmlns:a16="http://schemas.microsoft.com/office/drawing/2014/main" id="{9F4E03A5-A3B0-6854-9CB9-B23350490F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219" y="2231553"/>
            <a:ext cx="1156968" cy="1818093"/>
          </a:xfrm>
          <a:prstGeom prst="rect">
            <a:avLst/>
          </a:prstGeom>
        </p:spPr>
      </p:pic>
      <p:pic>
        <p:nvPicPr>
          <p:cNvPr id="27" name="Picture 26" descr="A close-up of a logo&#10;&#10;Description automatically generated">
            <a:extLst>
              <a:ext uri="{FF2B5EF4-FFF2-40B4-BE49-F238E27FC236}">
                <a16:creationId xmlns:a16="http://schemas.microsoft.com/office/drawing/2014/main" id="{91AF2510-FB6D-D30A-9236-419361BB587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23" y="2231552"/>
            <a:ext cx="1156968" cy="181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49EE05-B072-504D-08B9-F32EC6F0A3EA}"/>
              </a:ext>
            </a:extLst>
          </p:cNvPr>
          <p:cNvSpPr/>
          <p:nvPr/>
        </p:nvSpPr>
        <p:spPr>
          <a:xfrm>
            <a:off x="-60512" y="4242815"/>
            <a:ext cx="9204512" cy="26759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and holding a marker over a map&#10;&#10;Description automatically generated">
            <a:extLst>
              <a:ext uri="{FF2B5EF4-FFF2-40B4-BE49-F238E27FC236}">
                <a16:creationId xmlns:a16="http://schemas.microsoft.com/office/drawing/2014/main" id="{18494FE7-B95D-9F14-9D71-265A651327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625" y="-95003"/>
            <a:ext cx="9204512" cy="46714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9135AA-955F-314D-D985-C6531803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3753529"/>
            <a:ext cx="6743700" cy="164575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overview &amp; benefits </a:t>
            </a:r>
            <a:br>
              <a:rPr lang="en-US" sz="3200"/>
            </a:br>
            <a:r>
              <a:rPr lang="en-US" sz="3200"/>
              <a:t>of planning</a:t>
            </a:r>
          </a:p>
        </p:txBody>
      </p:sp>
    </p:spTree>
    <p:extLst>
      <p:ext uri="{BB962C8B-B14F-4D97-AF65-F5344CB8AC3E}">
        <p14:creationId xmlns:p14="http://schemas.microsoft.com/office/powerpoint/2010/main" val="1615444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n a table with a computer and markers&#10;&#10;Description automatically generated">
            <a:extLst>
              <a:ext uri="{FF2B5EF4-FFF2-40B4-BE49-F238E27FC236}">
                <a16:creationId xmlns:a16="http://schemas.microsoft.com/office/drawing/2014/main" id="{7BE4A7A0-63B1-4814-8988-DF5A3544FE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90344" y="1081358"/>
            <a:ext cx="6875777" cy="469509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8A53040-DAB7-4A91-97B3-C4A66473C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65" y="710586"/>
            <a:ext cx="3849503" cy="107735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land planning…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4751" y="902525"/>
            <a:ext cx="4338768" cy="55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Helps us </a:t>
            </a:r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UNDERSTAND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 current land use activities.</a:t>
            </a:r>
          </a:p>
          <a:p>
            <a:pPr lvl="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Envisions how land should be used in the </a:t>
            </a:r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FUTURE (20 year horizon is typical)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Proposes actions to make the </a:t>
            </a:r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VISION A REALITY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lvl="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Provides a </a:t>
            </a:r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FRAMEWORK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 to guide Chief &amp; Council decisions on land management.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Tells a </a:t>
            </a:r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STORY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 about your community’s current and future reserve lands.</a:t>
            </a:r>
          </a:p>
        </p:txBody>
      </p:sp>
    </p:spTree>
    <p:extLst>
      <p:ext uri="{BB962C8B-B14F-4D97-AF65-F5344CB8AC3E}">
        <p14:creationId xmlns:p14="http://schemas.microsoft.com/office/powerpoint/2010/main" val="2829503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F72F4B-F2D8-FF6E-E411-7513C9529A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8060"/>
            <a:ext cx="9144000" cy="68660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90000"/>
              </a:lnSpc>
            </a:pPr>
            <a:endParaRPr lang="en-CA" sz="180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58EAD8-BF1B-0648-B4F7-E09C6A2F1C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145036"/>
            <a:ext cx="9141687" cy="27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A03EB7DD-6ADA-0C2D-678D-86C16096B9FB}"/>
              </a:ext>
            </a:extLst>
          </p:cNvPr>
          <p:cNvSpPr txBox="1">
            <a:spLocks/>
          </p:cNvSpPr>
          <p:nvPr/>
        </p:nvSpPr>
        <p:spPr bwMode="blackWhite">
          <a:xfrm>
            <a:off x="2097391" y="380537"/>
            <a:ext cx="4946904" cy="79281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Key Benefits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1FD9CC-6599-8E1E-653F-FB0858A074F1}"/>
              </a:ext>
            </a:extLst>
          </p:cNvPr>
          <p:cNvSpPr txBox="1"/>
          <p:nvPr/>
        </p:nvSpPr>
        <p:spPr>
          <a:xfrm>
            <a:off x="558139" y="1390436"/>
            <a:ext cx="8324603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Uses community values to decide what new development can occur and where it is located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000">
              <a:solidFill>
                <a:schemeClr val="tx1"/>
              </a:solidFill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Protects environmentally and culturally important lands and water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000">
              <a:solidFill>
                <a:schemeClr val="tx1"/>
              </a:solidFill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Strengthens funding applications (Capital Planning, Infrastructure, Community development, etc.)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000">
              <a:solidFill>
                <a:schemeClr val="tx1"/>
              </a:solidFill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Can set a foundation for land management tools and self government processes (Development Law, Environmental Assessment Law, Land Code)</a:t>
            </a:r>
            <a:endParaRPr lang="en-CA" sz="20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760264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755E9-F573-44FE-AB98-596DC8F98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552" y="477674"/>
            <a:ext cx="7058227" cy="1092174"/>
          </a:xfrm>
        </p:spPr>
        <p:txBody>
          <a:bodyPr/>
          <a:lstStyle/>
          <a:p>
            <a:r>
              <a:rPr lang="en-US"/>
              <a:t>Some Objectives of </a:t>
            </a:r>
            <a:br>
              <a:rPr lang="en-US"/>
            </a:br>
            <a:r>
              <a:rPr lang="en-US"/>
              <a:t>Land planning</a:t>
            </a:r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FBD117-359F-4397-9A44-B0D99B768685}"/>
              </a:ext>
            </a:extLst>
          </p:cNvPr>
          <p:cNvSpPr/>
          <p:nvPr/>
        </p:nvSpPr>
        <p:spPr>
          <a:xfrm>
            <a:off x="987552" y="1782252"/>
            <a:ext cx="1964968" cy="1368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Guide decisions about what gets built and where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72CF91-1B2C-4785-9370-54EEA5BD5641}"/>
              </a:ext>
            </a:extLst>
          </p:cNvPr>
          <p:cNvSpPr/>
          <p:nvPr/>
        </p:nvSpPr>
        <p:spPr>
          <a:xfrm>
            <a:off x="3322151" y="3329764"/>
            <a:ext cx="2499700" cy="13351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>
                <a:solidFill>
                  <a:schemeClr val="bg1"/>
                </a:solidFill>
              </a:rPr>
              <a:t>Protect culturally &amp; environmentally significant lands and water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F8F189-67CB-4F2E-9EBF-D68364E8BAE6}"/>
              </a:ext>
            </a:extLst>
          </p:cNvPr>
          <p:cNvSpPr/>
          <p:nvPr/>
        </p:nvSpPr>
        <p:spPr>
          <a:xfrm>
            <a:off x="987552" y="3296300"/>
            <a:ext cx="1964968" cy="1368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Create a shared vision for the future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7B7FB4A-C835-4C73-9BA1-8106C946B528}"/>
              </a:ext>
            </a:extLst>
          </p:cNvPr>
          <p:cNvSpPr/>
          <p:nvPr/>
        </p:nvSpPr>
        <p:spPr>
          <a:xfrm>
            <a:off x="3322150" y="1782252"/>
            <a:ext cx="2499700" cy="13685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Ensure good quality housing, and community infrastructure to support growth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864CCA-C146-4508-27C1-F3ACF5F8519C}"/>
              </a:ext>
            </a:extLst>
          </p:cNvPr>
          <p:cNvSpPr/>
          <p:nvPr/>
        </p:nvSpPr>
        <p:spPr>
          <a:xfrm>
            <a:off x="6268598" y="3329764"/>
            <a:ext cx="1777180" cy="1335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Avoid ad hoc development in new ATR lands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AD366A-7083-3A3A-5B4D-DDA0FB3217FC}"/>
              </a:ext>
            </a:extLst>
          </p:cNvPr>
          <p:cNvSpPr/>
          <p:nvPr/>
        </p:nvSpPr>
        <p:spPr>
          <a:xfrm>
            <a:off x="3313743" y="4821888"/>
            <a:ext cx="2508107" cy="16780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>
                <a:solidFill>
                  <a:schemeClr val="bg1"/>
                </a:solidFill>
              </a:rPr>
              <a:t>Support future infrastructure and other community needs funding applications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EEEAB-DB5C-522B-E57B-51D451C2C4FC}"/>
              </a:ext>
            </a:extLst>
          </p:cNvPr>
          <p:cNvSpPr/>
          <p:nvPr/>
        </p:nvSpPr>
        <p:spPr>
          <a:xfrm>
            <a:off x="987552" y="4877276"/>
            <a:ext cx="1964968" cy="1622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Create economic development areas with supporting infrastructure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65F98-BDF8-5799-80A6-8E2868664437}"/>
              </a:ext>
            </a:extLst>
          </p:cNvPr>
          <p:cNvSpPr/>
          <p:nvPr/>
        </p:nvSpPr>
        <p:spPr>
          <a:xfrm>
            <a:off x="6189144" y="1782252"/>
            <a:ext cx="1856634" cy="1368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Identify and plan to adapt to climate change threats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219B3-DE59-AB72-BA86-2C7D01416926}"/>
              </a:ext>
            </a:extLst>
          </p:cNvPr>
          <p:cNvSpPr/>
          <p:nvPr/>
        </p:nvSpPr>
        <p:spPr>
          <a:xfrm>
            <a:off x="6268598" y="4821888"/>
            <a:ext cx="1777180" cy="16780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Protect harvesting areas for future generations</a:t>
            </a:r>
          </a:p>
        </p:txBody>
      </p:sp>
    </p:spTree>
    <p:extLst>
      <p:ext uri="{BB962C8B-B14F-4D97-AF65-F5344CB8AC3E}">
        <p14:creationId xmlns:p14="http://schemas.microsoft.com/office/powerpoint/2010/main" val="20722357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33f0e0b-980e-4930-a295-637fe6888c65">
      <Terms xmlns="http://schemas.microsoft.com/office/infopath/2007/PartnerControls"/>
    </lcf76f155ced4ddcb4097134ff3c332f>
    <TaxCatchAll xmlns="49b75b36-5804-4d88-90dd-b48d31fa9e2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8DDC36E4E238498C79C1808F720B5B" ma:contentTypeVersion="12" ma:contentTypeDescription="Create a new document." ma:contentTypeScope="" ma:versionID="641ee16e7697591533f1b76dddc28d62">
  <xsd:schema xmlns:xsd="http://www.w3.org/2001/XMLSchema" xmlns:xs="http://www.w3.org/2001/XMLSchema" xmlns:p="http://schemas.microsoft.com/office/2006/metadata/properties" xmlns:ns2="633f0e0b-980e-4930-a295-637fe6888c65" xmlns:ns3="49b75b36-5804-4d88-90dd-b48d31fa9e2d" targetNamespace="http://schemas.microsoft.com/office/2006/metadata/properties" ma:root="true" ma:fieldsID="232422c92b58216e9c6d6d84ae16f79a" ns2:_="" ns3:_="">
    <xsd:import namespace="633f0e0b-980e-4930-a295-637fe6888c65"/>
    <xsd:import namespace="49b75b36-5804-4d88-90dd-b48d31fa9e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3f0e0b-980e-4930-a295-637fe6888c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beb2749-c927-4087-ad5a-f45038dcde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75b36-5804-4d88-90dd-b48d31fa9e2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b2be12-b683-4ac9-a67f-5c1b9583ae55}" ma:internalName="TaxCatchAll" ma:showField="CatchAllData" ma:web="49b75b36-5804-4d88-90dd-b48d31fa9e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9F853A-5429-47E1-9824-91E546A245CD}">
  <ds:schemaRefs>
    <ds:schemaRef ds:uri="633f0e0b-980e-4930-a295-637fe6888c65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49b75b36-5804-4d88-90dd-b48d31fa9e2d"/>
  </ds:schemaRefs>
</ds:datastoreItem>
</file>

<file path=customXml/itemProps2.xml><?xml version="1.0" encoding="utf-8"?>
<ds:datastoreItem xmlns:ds="http://schemas.openxmlformats.org/officeDocument/2006/customXml" ds:itemID="{18FFD5C3-7999-478F-B2C2-15A982351401}">
  <ds:schemaRefs>
    <ds:schemaRef ds:uri="49b75b36-5804-4d88-90dd-b48d31fa9e2d"/>
    <ds:schemaRef ds:uri="633f0e0b-980e-4930-a295-637fe6888c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AB89C7E-27C9-465E-8A8A-11DACF27DC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</TotalTime>
  <Words>1284</Words>
  <Application>Microsoft Macintosh PowerPoint</Application>
  <PresentationFormat>On-screen Show (4:3)</PresentationFormat>
  <Paragraphs>227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Avenir Book</vt:lpstr>
      <vt:lpstr>Calibri</vt:lpstr>
      <vt:lpstr>Cambria</vt:lpstr>
      <vt:lpstr>Gill Sans MT</vt:lpstr>
      <vt:lpstr>Symbol</vt:lpstr>
      <vt:lpstr>Times New Roman</vt:lpstr>
      <vt:lpstr>Wingdings</vt:lpstr>
      <vt:lpstr>Parcel</vt:lpstr>
      <vt:lpstr>Land USE Plan &amp;  COMPREHENSIVE COMMUNITY PLAN</vt:lpstr>
      <vt:lpstr>PRESENTATION OVERVIEW</vt:lpstr>
      <vt:lpstr>Introductions &amp; planning team structure</vt:lpstr>
      <vt:lpstr>PowerPoint Presentation</vt:lpstr>
      <vt:lpstr>How we will work together</vt:lpstr>
      <vt:lpstr>overview &amp; benefits  of planning</vt:lpstr>
      <vt:lpstr>land planning…</vt:lpstr>
      <vt:lpstr>PowerPoint Presentation</vt:lpstr>
      <vt:lpstr>Some Objectives of  Land planning</vt:lpstr>
      <vt:lpstr>A word about words . . .</vt:lpstr>
      <vt:lpstr>deliverables</vt:lpstr>
      <vt:lpstr>Comprehensive Community Plan</vt:lpstr>
      <vt:lpstr>COMPREHENSIVE COMMUNITY PLAN</vt:lpstr>
      <vt:lpstr>Planning boundaries</vt:lpstr>
      <vt:lpstr>planning PHASES</vt:lpstr>
      <vt:lpstr>PowerPoint Presentation</vt:lpstr>
      <vt:lpstr>PowerPoint Presentation</vt:lpstr>
      <vt:lpstr>PowerPoint Presentation</vt:lpstr>
      <vt:lpstr>Community involvement</vt:lpstr>
      <vt:lpstr>PLANNING COMMITTEE</vt:lpstr>
      <vt:lpstr>Community Planning SURVEY</vt:lpstr>
      <vt:lpstr>PLANNING WEEK</vt:lpstr>
      <vt:lpstr>DRAFT PLAN AND CCP REVIEW</vt:lpstr>
      <vt:lpstr>YOUR QUESTIONS</vt:lpstr>
      <vt:lpstr>MEEGWETCH!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CM2008 13 MB 2.0</dc:creator>
  <cp:lastModifiedBy>Caroline M. Coburn</cp:lastModifiedBy>
  <cp:revision>2</cp:revision>
  <cp:lastPrinted>2016-02-02T16:51:45Z</cp:lastPrinted>
  <dcterms:created xsi:type="dcterms:W3CDTF">2015-08-24T23:41:07Z</dcterms:created>
  <dcterms:modified xsi:type="dcterms:W3CDTF">2024-11-26T18:06:51Z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-1430907279</vt:i4>
  </property>
  <property fmtid="{D5CDD505-2E9C-101B-9397-08002B2CF9AE}" pid="3" name="_NewReviewCycle">
    <vt:lpwstr/>
  </property>
  <property fmtid="{D5CDD505-2E9C-101B-9397-08002B2CF9AE}" pid="4" name="_EmailSubject">
    <vt:lpwstr>presentation </vt:lpwstr>
  </property>
  <property fmtid="{D5CDD505-2E9C-101B-9397-08002B2CF9AE}" pid="5" name="_AuthorEmail">
    <vt:lpwstr>marmstrongmcip@gmail.com</vt:lpwstr>
  </property>
  <property fmtid="{D5CDD505-2E9C-101B-9397-08002B2CF9AE}" pid="6" name="_AuthorEmailDisplayName">
    <vt:lpwstr>Michelle Armstrong</vt:lpwstr>
  </property>
  <property fmtid="{D5CDD505-2E9C-101B-9397-08002B2CF9AE}" pid="7" name="ContentTypeId">
    <vt:lpwstr>0x010100788DDC36E4E238498C79C1808F720B5B</vt:lpwstr>
  </property>
  <property fmtid="{D5CDD505-2E9C-101B-9397-08002B2CF9AE}" pid="8" name="MediaServiceImageTags">
    <vt:lpwstr/>
  </property>
</Properties>
</file>